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7" r:id="rId2"/>
    <p:sldId id="347" r:id="rId3"/>
    <p:sldId id="293" r:id="rId4"/>
    <p:sldId id="348" r:id="rId5"/>
    <p:sldId id="295" r:id="rId6"/>
    <p:sldId id="296" r:id="rId7"/>
    <p:sldId id="297" r:id="rId8"/>
    <p:sldId id="298" r:id="rId9"/>
    <p:sldId id="343" r:id="rId10"/>
    <p:sldId id="345" r:id="rId11"/>
    <p:sldId id="346" r:id="rId12"/>
    <p:sldId id="344" r:id="rId13"/>
    <p:sldId id="337" r:id="rId14"/>
    <p:sldId id="338" r:id="rId15"/>
    <p:sldId id="339" r:id="rId16"/>
    <p:sldId id="340" r:id="rId17"/>
    <p:sldId id="341" r:id="rId18"/>
    <p:sldId id="342" r:id="rId19"/>
    <p:sldId id="312" r:id="rId20"/>
    <p:sldId id="318" r:id="rId21"/>
    <p:sldId id="323" r:id="rId22"/>
    <p:sldId id="328" r:id="rId23"/>
    <p:sldId id="336" r:id="rId24"/>
    <p:sldId id="291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cheńska Aleksandra" initials="BA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CC1"/>
    <a:srgbClr val="66CCFF"/>
    <a:srgbClr val="00723B"/>
    <a:srgbClr val="147C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994" autoAdjust="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1800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3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Ustawa o odpadach z 14 grudnia 2012 r. </a:t>
          </a:r>
        </a:p>
        <a:p>
          <a:pPr>
            <a:spcAft>
              <a:spcPts val="600"/>
            </a:spcAft>
          </a:pPr>
          <a:r>
            <a:rPr lang="pl-PL" sz="1800" b="1" i="1" dirty="0" smtClean="0"/>
            <a:t>(Dz. U. z 2013 r., poz. 21, z późn. zm.)</a:t>
          </a:r>
          <a:endParaRPr lang="pl-PL" sz="1800" b="1" i="1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44A0D601-7DDC-4AF7-BFBC-3585075CFCE2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 smtClean="0"/>
            <a:t>zarząd województwa zobowiązany jest do opracowania wojewódzkiego planu gospodarki odpadami,</a:t>
          </a:r>
          <a:endParaRPr lang="pl-PL" sz="1800" b="0" i="1" dirty="0"/>
        </a:p>
      </dgm:t>
    </dgm:pt>
    <dgm:pt modelId="{EDC3A131-4015-4363-9C0D-2161258F50B5}" type="parTrans" cxnId="{D18292BD-4D33-4C59-92AA-728D07E98BE0}">
      <dgm:prSet/>
      <dgm:spPr/>
      <dgm:t>
        <a:bodyPr/>
        <a:lstStyle/>
        <a:p>
          <a:endParaRPr lang="pl-PL"/>
        </a:p>
      </dgm:t>
    </dgm:pt>
    <dgm:pt modelId="{C209D380-068F-4A23-95B5-5336191949EB}" type="sibTrans" cxnId="{D18292BD-4D33-4C59-92AA-728D07E98BE0}">
      <dgm:prSet/>
      <dgm:spPr/>
      <dgm:t>
        <a:bodyPr/>
        <a:lstStyle/>
        <a:p>
          <a:endParaRPr lang="pl-PL"/>
        </a:p>
      </dgm:t>
    </dgm:pt>
    <dgm:pt modelId="{48B248A5-4CF3-4291-813F-AAEFDD3DD44E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 smtClean="0"/>
            <a:t>opiniowany jest przez organy wykonawcze </a:t>
          </a:r>
          <a:r>
            <a:rPr lang="pl-PL" sz="1800" b="1" dirty="0" smtClean="0"/>
            <a:t>gmin</a:t>
          </a:r>
          <a:r>
            <a:rPr lang="pl-PL" sz="1800" dirty="0" smtClean="0"/>
            <a:t> z obszaru województwa, w tym </a:t>
          </a:r>
          <a:r>
            <a:rPr lang="pl-PL" sz="1800" b="1" dirty="0" smtClean="0"/>
            <a:t>związków międzygminnych</a:t>
          </a:r>
          <a:r>
            <a:rPr lang="pl-PL" sz="1800" dirty="0" smtClean="0"/>
            <a:t>, a w zakresie związanym z ochroną wód – przez właściwego dyrektora </a:t>
          </a:r>
          <a:r>
            <a:rPr lang="pl-PL" sz="1800" b="1" dirty="0" smtClean="0"/>
            <a:t>RZGW</a:t>
          </a:r>
          <a:r>
            <a:rPr lang="pl-PL" sz="1800" b="0" dirty="0" smtClean="0"/>
            <a:t>,</a:t>
          </a:r>
          <a:endParaRPr lang="pl-PL" sz="1800" b="0" i="1" dirty="0"/>
        </a:p>
      </dgm:t>
    </dgm:pt>
    <dgm:pt modelId="{35F012D9-7055-4D95-894B-143258B18A78}" type="parTrans" cxnId="{85FA4377-5A01-4075-BA64-70B3218AC96C}">
      <dgm:prSet/>
      <dgm:spPr/>
      <dgm:t>
        <a:bodyPr/>
        <a:lstStyle/>
        <a:p>
          <a:endParaRPr lang="pl-PL"/>
        </a:p>
      </dgm:t>
    </dgm:pt>
    <dgm:pt modelId="{2C0E9367-A165-4C6D-B8E2-04DD963B3A2E}" type="sibTrans" cxnId="{85FA4377-5A01-4075-BA64-70B3218AC96C}">
      <dgm:prSet/>
      <dgm:spPr/>
      <dgm:t>
        <a:bodyPr/>
        <a:lstStyle/>
        <a:p>
          <a:endParaRPr lang="pl-PL"/>
        </a:p>
      </dgm:t>
    </dgm:pt>
    <dgm:pt modelId="{E862D253-1AE0-463A-9BED-87308D789EE1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dirty="0" smtClean="0"/>
            <a:t>następnie</a:t>
          </a:r>
          <a:r>
            <a:rPr lang="pl-PL" sz="1800" dirty="0" smtClean="0"/>
            <a:t> projekt przekazywany jest do </a:t>
          </a:r>
          <a:r>
            <a:rPr lang="pl-PL" sz="1800" b="1" dirty="0" smtClean="0"/>
            <a:t>zaopiniowania</a:t>
          </a:r>
          <a:r>
            <a:rPr lang="pl-PL" sz="1800" dirty="0" smtClean="0"/>
            <a:t> </a:t>
          </a:r>
          <a:r>
            <a:rPr lang="pl-PL" sz="1800" b="1" dirty="0" smtClean="0"/>
            <a:t>i uzgodnienia przez MŚ, </a:t>
          </a:r>
          <a:endParaRPr lang="pl-PL" sz="1800" b="1" dirty="0"/>
        </a:p>
      </dgm:t>
    </dgm:pt>
    <dgm:pt modelId="{D48AE4C9-1248-4558-AEC7-BAE4E5268849}" type="parTrans" cxnId="{232FEAE1-9DA0-4733-B43E-0005266E0B09}">
      <dgm:prSet/>
      <dgm:spPr/>
      <dgm:t>
        <a:bodyPr/>
        <a:lstStyle/>
        <a:p>
          <a:endParaRPr lang="pl-PL"/>
        </a:p>
      </dgm:t>
    </dgm:pt>
    <dgm:pt modelId="{70ADA9F8-55FC-4B5E-8407-B49A6F915E0C}" type="sibTrans" cxnId="{232FEAE1-9DA0-4733-B43E-0005266E0B09}">
      <dgm:prSet/>
      <dgm:spPr/>
      <dgm:t>
        <a:bodyPr/>
        <a:lstStyle/>
        <a:p>
          <a:endParaRPr lang="pl-PL"/>
        </a:p>
      </dgm:t>
    </dgm:pt>
    <dgm:pt modelId="{0458B7FB-4E89-462C-9AF6-8A27961BFA97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 smtClean="0"/>
            <a:t>uchwalany przez sejmik województwa. </a:t>
          </a:r>
          <a:endParaRPr lang="pl-PL" sz="1800" b="0" i="1" dirty="0"/>
        </a:p>
      </dgm:t>
    </dgm:pt>
    <dgm:pt modelId="{8890AF6A-69DE-4A68-B66D-EE08FCB8411E}" type="parTrans" cxnId="{40D0BFAA-62AB-4440-85FB-86AC66FA7F7A}">
      <dgm:prSet/>
      <dgm:spPr/>
      <dgm:t>
        <a:bodyPr/>
        <a:lstStyle/>
        <a:p>
          <a:endParaRPr lang="pl-PL"/>
        </a:p>
      </dgm:t>
    </dgm:pt>
    <dgm:pt modelId="{326DE685-A4B0-4BF2-970A-AE4E7B0F03E9}" type="sibTrans" cxnId="{40D0BFAA-62AB-4440-85FB-86AC66FA7F7A}">
      <dgm:prSet/>
      <dgm:spPr/>
      <dgm:t>
        <a:bodyPr/>
        <a:lstStyle/>
        <a:p>
          <a:endParaRPr lang="pl-PL"/>
        </a:p>
      </dgm:t>
    </dgm:pt>
    <dgm:pt modelId="{EB0B60D2-F309-4352-81B1-E62440475763}">
      <dgm:prSet phldrT="[Tekst]" custT="1"/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dirty="0" smtClean="0"/>
            <a:t>Uchwała w sprawie wykonania wojewódzkiego planu gospodarki odpadami jest </a:t>
          </a:r>
          <a:r>
            <a:rPr lang="pl-PL" sz="1800" b="1" dirty="0" smtClean="0"/>
            <a:t>aktem prawa miejscowego</a:t>
          </a:r>
          <a:r>
            <a:rPr lang="pl-PL" sz="1800" b="0" dirty="0" smtClean="0"/>
            <a:t>.</a:t>
          </a:r>
          <a:endParaRPr lang="pl-PL" sz="1800" b="1" i="1" dirty="0"/>
        </a:p>
      </dgm:t>
    </dgm:pt>
    <dgm:pt modelId="{B810E658-7C73-48B7-A13B-78EA3BA7FB5C}" type="parTrans" cxnId="{C0384062-E1D3-4D9F-92E9-FB9C727D36C3}">
      <dgm:prSet/>
      <dgm:spPr/>
      <dgm:t>
        <a:bodyPr/>
        <a:lstStyle/>
        <a:p>
          <a:endParaRPr lang="pl-PL"/>
        </a:p>
      </dgm:t>
    </dgm:pt>
    <dgm:pt modelId="{15198909-9F53-4CB0-822E-64012DA3C0D9}" type="sibTrans" cxnId="{C0384062-E1D3-4D9F-92E9-FB9C727D36C3}">
      <dgm:prSet/>
      <dgm:spPr/>
      <dgm:t>
        <a:bodyPr/>
        <a:lstStyle/>
        <a:p>
          <a:endParaRPr lang="pl-PL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Ustawa z dnia 3 października 2008 r. o udostępnianiu informacji </a:t>
          </a:r>
          <a:br>
            <a:rPr lang="pl-PL" sz="1800" b="1" i="1" dirty="0" smtClean="0"/>
          </a:br>
          <a:r>
            <a:rPr lang="pl-PL" sz="1800" b="1" i="1" dirty="0" smtClean="0"/>
            <a:t>o środowisku i jego ochronie, udziale społeczeństwa w ochronie środowiska oraz o ocenach oddziaływania na środowisko</a:t>
          </a:r>
          <a:br>
            <a:rPr lang="pl-PL" sz="1800" b="1" i="1" dirty="0" smtClean="0"/>
          </a:br>
          <a:r>
            <a:rPr lang="pl-PL" sz="1800" b="1" i="1" dirty="0" smtClean="0"/>
            <a:t>(Dz. U</a:t>
          </a:r>
          <a:r>
            <a:rPr lang="pl-PL" sz="1800" b="1" i="1" dirty="0" smtClean="0">
              <a:solidFill>
                <a:schemeClr val="tx1"/>
              </a:solidFill>
            </a:rPr>
            <a:t>. </a:t>
          </a:r>
          <a:r>
            <a:rPr lang="pl-PL" sz="1800" b="1" i="1" dirty="0" smtClean="0">
              <a:solidFill>
                <a:schemeClr val="tx1"/>
              </a:solidFill>
              <a:effectLst/>
            </a:rPr>
            <a:t>z 2016, poz. 352, </a:t>
          </a:r>
          <a:r>
            <a:rPr lang="pl-PL" sz="1800" b="1" i="1" dirty="0" smtClean="0">
              <a:solidFill>
                <a:schemeClr val="tx1"/>
              </a:solidFill>
            </a:rPr>
            <a:t>z późn</a:t>
          </a:r>
          <a:r>
            <a:rPr lang="pl-PL" sz="1800" b="1" i="1" dirty="0" smtClean="0"/>
            <a:t>. zm.)</a:t>
          </a:r>
          <a:endParaRPr lang="pl-PL" sz="1800" b="1" i="1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2" custScaleX="142857" custScaleY="49764" custLinFactNeighborX="-10995" custLinFactNeighborY="241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C4793-DD08-4495-B34A-A08A0ED6EF34}" type="pres">
      <dgm:prSet presAssocID="{E1D657ED-3194-40CE-9F26-CE5BEACB2D30}" presName="spaceBetweenRectangles" presStyleCnt="0"/>
      <dgm:spPr/>
    </dgm:pt>
    <dgm:pt modelId="{8D82FD29-8564-4250-881E-A3D1FBDF80F0}" type="pres">
      <dgm:prSet presAssocID="{E07E5610-2782-4155-90E1-797582F03B6A}" presName="parentLin" presStyleCnt="0"/>
      <dgm:spPr/>
    </dgm:pt>
    <dgm:pt modelId="{FC8B6DE1-1FA7-47AA-B829-729395FE22FE}" type="pres">
      <dgm:prSet presAssocID="{E07E5610-2782-4155-90E1-797582F03B6A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E5B5ADC-46B0-4A7F-8C17-4D6CB27FF397}" type="pres">
      <dgm:prSet presAssocID="{E07E5610-2782-4155-90E1-797582F03B6A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F195F-9C89-490F-9498-D86F6F212E17}" type="pres">
      <dgm:prSet presAssocID="{E07E5610-2782-4155-90E1-797582F03B6A}" presName="negativeSpace" presStyleCnt="0"/>
      <dgm:spPr/>
    </dgm:pt>
    <dgm:pt modelId="{87C783AB-3FC9-4CAE-80EA-AE19D7858301}" type="pres">
      <dgm:prSet presAssocID="{E07E5610-2782-4155-90E1-797582F03B6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0D0BFAA-62AB-4440-85FB-86AC66FA7F7A}" srcId="{6D3C07DB-8356-4DD0-ABC0-4BB416E27348}" destId="{0458B7FB-4E89-462C-9AF6-8A27961BFA97}" srcOrd="3" destOrd="0" parTransId="{8890AF6A-69DE-4A68-B66D-EE08FCB8411E}" sibTransId="{326DE685-A4B0-4BF2-970A-AE4E7B0F03E9}"/>
    <dgm:cxn modelId="{71B7605B-1252-4EB9-AB19-61967343B945}" srcId="{EC637B44-9DCC-470D-B23B-9052BB1E969D}" destId="{E07E5610-2782-4155-90E1-797582F03B6A}" srcOrd="1" destOrd="0" parTransId="{1F4B7FC6-AC4E-419A-9012-FFD5EF0EEBFA}" sibTransId="{30A858F9-80A0-4D9F-95DB-3B8F3245EE50}"/>
    <dgm:cxn modelId="{7F2E1816-3842-48CD-8155-DECA3A7A0A8C}" type="presOf" srcId="{E07E5610-2782-4155-90E1-797582F03B6A}" destId="{FC8B6DE1-1FA7-47AA-B829-729395FE22FE}" srcOrd="0" destOrd="0" presId="urn:microsoft.com/office/officeart/2005/8/layout/list1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AD209ACF-E8A6-4C25-94D6-EF9EF034EAAF}" type="presOf" srcId="{48B248A5-4CF3-4291-813F-AAEFDD3DD44E}" destId="{29BA15E6-5650-4EAD-BC86-89301F08671A}" srcOrd="0" destOrd="1" presId="urn:microsoft.com/office/officeart/2005/8/layout/list1"/>
    <dgm:cxn modelId="{D651899E-EAF1-4179-8BBB-5B530A117F1A}" type="presOf" srcId="{E07E5610-2782-4155-90E1-797582F03B6A}" destId="{FE5B5ADC-46B0-4A7F-8C17-4D6CB27FF397}" srcOrd="1" destOrd="0" presId="urn:microsoft.com/office/officeart/2005/8/layout/list1"/>
    <dgm:cxn modelId="{9656F936-4367-43C4-81CF-E537E81A3371}" type="presOf" srcId="{0458B7FB-4E89-462C-9AF6-8A27961BFA97}" destId="{29BA15E6-5650-4EAD-BC86-89301F08671A}" srcOrd="0" destOrd="3" presId="urn:microsoft.com/office/officeart/2005/8/layout/list1"/>
    <dgm:cxn modelId="{6721EC83-E25C-4A96-818A-625CB40953D6}" type="presOf" srcId="{44A0D601-7DDC-4AF7-BFBC-3585075CFCE2}" destId="{29BA15E6-5650-4EAD-BC86-89301F08671A}" srcOrd="0" destOrd="0" presId="urn:microsoft.com/office/officeart/2005/8/layout/list1"/>
    <dgm:cxn modelId="{5078296A-4A22-459D-A8D1-850644DFDFD8}" type="presOf" srcId="{EC637B44-9DCC-470D-B23B-9052BB1E969D}" destId="{7F431EE4-0B0C-4185-9BE9-F57EB045484F}" srcOrd="0" destOrd="0" presId="urn:microsoft.com/office/officeart/2005/8/layout/list1"/>
    <dgm:cxn modelId="{C0384062-E1D3-4D9F-92E9-FB9C727D36C3}" srcId="{6D3C07DB-8356-4DD0-ABC0-4BB416E27348}" destId="{EB0B60D2-F309-4352-81B1-E62440475763}" srcOrd="4" destOrd="0" parTransId="{B810E658-7C73-48B7-A13B-78EA3BA7FB5C}" sibTransId="{15198909-9F53-4CB0-822E-64012DA3C0D9}"/>
    <dgm:cxn modelId="{6F5582B0-B2FD-4DC3-B66C-3AD0D98505E3}" type="presOf" srcId="{EB0B60D2-F309-4352-81B1-E62440475763}" destId="{29BA15E6-5650-4EAD-BC86-89301F08671A}" srcOrd="0" destOrd="4" presId="urn:microsoft.com/office/officeart/2005/8/layout/list1"/>
    <dgm:cxn modelId="{7FC102CE-F373-4215-BD78-B5182755E142}" type="presOf" srcId="{E862D253-1AE0-463A-9BED-87308D789EE1}" destId="{29BA15E6-5650-4EAD-BC86-89301F08671A}" srcOrd="0" destOrd="2" presId="urn:microsoft.com/office/officeart/2005/8/layout/list1"/>
    <dgm:cxn modelId="{232FEAE1-9DA0-4733-B43E-0005266E0B09}" srcId="{6D3C07DB-8356-4DD0-ABC0-4BB416E27348}" destId="{E862D253-1AE0-463A-9BED-87308D789EE1}" srcOrd="2" destOrd="0" parTransId="{D48AE4C9-1248-4558-AEC7-BAE4E5268849}" sibTransId="{70ADA9F8-55FC-4B5E-8407-B49A6F915E0C}"/>
    <dgm:cxn modelId="{20894257-CEA9-40BA-89A5-D281112B8D6E}" type="presOf" srcId="{6D3C07DB-8356-4DD0-ABC0-4BB416E27348}" destId="{E6E4AF1C-3AA5-423C-9472-8E3602E1F807}" srcOrd="1" destOrd="0" presId="urn:microsoft.com/office/officeart/2005/8/layout/list1"/>
    <dgm:cxn modelId="{D18292BD-4D33-4C59-92AA-728D07E98BE0}" srcId="{6D3C07DB-8356-4DD0-ABC0-4BB416E27348}" destId="{44A0D601-7DDC-4AF7-BFBC-3585075CFCE2}" srcOrd="0" destOrd="0" parTransId="{EDC3A131-4015-4363-9C0D-2161258F50B5}" sibTransId="{C209D380-068F-4A23-95B5-5336191949EB}"/>
    <dgm:cxn modelId="{85FA4377-5A01-4075-BA64-70B3218AC96C}" srcId="{6D3C07DB-8356-4DD0-ABC0-4BB416E27348}" destId="{48B248A5-4CF3-4291-813F-AAEFDD3DD44E}" srcOrd="1" destOrd="0" parTransId="{35F012D9-7055-4D95-894B-143258B18A78}" sibTransId="{2C0E9367-A165-4C6D-B8E2-04DD963B3A2E}"/>
    <dgm:cxn modelId="{4EDEA47C-F0A5-4D96-ACCF-C9B5F5AA82D9}" type="presOf" srcId="{6D3C07DB-8356-4DD0-ABC0-4BB416E27348}" destId="{55334575-4B91-42C9-B014-47C9E1972937}" srcOrd="0" destOrd="0" presId="urn:microsoft.com/office/officeart/2005/8/layout/list1"/>
    <dgm:cxn modelId="{7701C606-5470-44ED-BD75-19AD321D48DB}" type="presParOf" srcId="{7F431EE4-0B0C-4185-9BE9-F57EB045484F}" destId="{CD50EDB5-D5B8-4626-89ED-C2DDA2037DED}" srcOrd="0" destOrd="0" presId="urn:microsoft.com/office/officeart/2005/8/layout/list1"/>
    <dgm:cxn modelId="{DD33F947-67B9-40F2-9C6C-1BE4C864048F}" type="presParOf" srcId="{CD50EDB5-D5B8-4626-89ED-C2DDA2037DED}" destId="{55334575-4B91-42C9-B014-47C9E1972937}" srcOrd="0" destOrd="0" presId="urn:microsoft.com/office/officeart/2005/8/layout/list1"/>
    <dgm:cxn modelId="{EADF11A3-D341-4470-B56E-A640DC15F844}" type="presParOf" srcId="{CD50EDB5-D5B8-4626-89ED-C2DDA2037DED}" destId="{E6E4AF1C-3AA5-423C-9472-8E3602E1F807}" srcOrd="1" destOrd="0" presId="urn:microsoft.com/office/officeart/2005/8/layout/list1"/>
    <dgm:cxn modelId="{3FD12E35-8249-46FB-A13D-851BB3279C18}" type="presParOf" srcId="{7F431EE4-0B0C-4185-9BE9-F57EB045484F}" destId="{E80DACE2-258E-495B-8FB5-B9C2F12AFD8C}" srcOrd="1" destOrd="0" presId="urn:microsoft.com/office/officeart/2005/8/layout/list1"/>
    <dgm:cxn modelId="{3B4090FC-8EF5-486C-96B9-EC6995EFAAC2}" type="presParOf" srcId="{7F431EE4-0B0C-4185-9BE9-F57EB045484F}" destId="{29BA15E6-5650-4EAD-BC86-89301F08671A}" srcOrd="2" destOrd="0" presId="urn:microsoft.com/office/officeart/2005/8/layout/list1"/>
    <dgm:cxn modelId="{7F22653B-188B-4381-8E9B-D1A7962F31BE}" type="presParOf" srcId="{7F431EE4-0B0C-4185-9BE9-F57EB045484F}" destId="{AC3C4793-DD08-4495-B34A-A08A0ED6EF34}" srcOrd="3" destOrd="0" presId="urn:microsoft.com/office/officeart/2005/8/layout/list1"/>
    <dgm:cxn modelId="{044C9910-AD38-45B6-B9ED-D09F7CCBFC0F}" type="presParOf" srcId="{7F431EE4-0B0C-4185-9BE9-F57EB045484F}" destId="{8D82FD29-8564-4250-881E-A3D1FBDF80F0}" srcOrd="4" destOrd="0" presId="urn:microsoft.com/office/officeart/2005/8/layout/list1"/>
    <dgm:cxn modelId="{988CE10B-370F-4EDF-9FE9-78BE437328DC}" type="presParOf" srcId="{8D82FD29-8564-4250-881E-A3D1FBDF80F0}" destId="{FC8B6DE1-1FA7-47AA-B829-729395FE22FE}" srcOrd="0" destOrd="0" presId="urn:microsoft.com/office/officeart/2005/8/layout/list1"/>
    <dgm:cxn modelId="{95483530-3B12-45BF-A9B2-DE0DC0A9D59B}" type="presParOf" srcId="{8D82FD29-8564-4250-881E-A3D1FBDF80F0}" destId="{FE5B5ADC-46B0-4A7F-8C17-4D6CB27FF397}" srcOrd="1" destOrd="0" presId="urn:microsoft.com/office/officeart/2005/8/layout/list1"/>
    <dgm:cxn modelId="{903C85D5-84AB-4E7E-AD8E-2BF87D1A33BB}" type="presParOf" srcId="{7F431EE4-0B0C-4185-9BE9-F57EB045484F}" destId="{C29F195F-9C89-490F-9498-D86F6F212E17}" srcOrd="5" destOrd="0" presId="urn:microsoft.com/office/officeart/2005/8/layout/list1"/>
    <dgm:cxn modelId="{A9B8CCD1-5875-46B7-ABAF-7C767A394F74}" type="presParOf" srcId="{7F431EE4-0B0C-4185-9BE9-F57EB045484F}" destId="{87C783AB-3FC9-4CAE-80EA-AE19D78583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4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Ustawa z dnia 13 września 1996 r. o utrzymaniu czystości i porządku w gminach (Dz. U. t. j</a:t>
          </a:r>
          <a:r>
            <a:rPr lang="pl-PL" sz="1800" b="1" i="1" dirty="0" smtClean="0">
              <a:solidFill>
                <a:schemeClr val="tx1"/>
              </a:solidFill>
            </a:rPr>
            <a:t>. z 2016 r., poz. 250)</a:t>
          </a:r>
          <a:endParaRPr lang="pl-PL" sz="1800" b="1" i="1" dirty="0">
            <a:solidFill>
              <a:schemeClr val="tx1"/>
            </a:solidFill>
          </a:endParaRPr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Rozporządzenie Ministra Środowiska z dnia 1 lipca 2015 r. w sprawie sposobu i formy sporządzania wojewódzkiego planu gospodarki odpadami oraz wzoru planu inwestycyjnego </a:t>
          </a:r>
        </a:p>
        <a:p>
          <a:pPr>
            <a:spcAft>
              <a:spcPts val="600"/>
            </a:spcAft>
          </a:pPr>
          <a:r>
            <a:rPr lang="pl-PL" sz="1800" b="1" i="1" dirty="0" smtClean="0"/>
            <a:t>(</a:t>
          </a:r>
          <a:r>
            <a:rPr lang="pl-PL" sz="1800" b="1" i="1" dirty="0" err="1" smtClean="0"/>
            <a:t>Dz.U</a:t>
          </a:r>
          <a:r>
            <a:rPr lang="pl-PL" sz="1800" b="1" i="1" dirty="0" smtClean="0"/>
            <a:t>. z 2015 r., poz. 1016)</a:t>
          </a:r>
          <a:endParaRPr lang="pl-PL" sz="1800" b="1" i="1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2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C4793-DD08-4495-B34A-A08A0ED6EF34}" type="pres">
      <dgm:prSet presAssocID="{E1D657ED-3194-40CE-9F26-CE5BEACB2D30}" presName="spaceBetweenRectangles" presStyleCnt="0"/>
      <dgm:spPr/>
    </dgm:pt>
    <dgm:pt modelId="{8D82FD29-8564-4250-881E-A3D1FBDF80F0}" type="pres">
      <dgm:prSet presAssocID="{E07E5610-2782-4155-90E1-797582F03B6A}" presName="parentLin" presStyleCnt="0"/>
      <dgm:spPr/>
    </dgm:pt>
    <dgm:pt modelId="{FC8B6DE1-1FA7-47AA-B829-729395FE22FE}" type="pres">
      <dgm:prSet presAssocID="{E07E5610-2782-4155-90E1-797582F03B6A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E5B5ADC-46B0-4A7F-8C17-4D6CB27FF397}" type="pres">
      <dgm:prSet presAssocID="{E07E5610-2782-4155-90E1-797582F03B6A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F195F-9C89-490F-9498-D86F6F212E17}" type="pres">
      <dgm:prSet presAssocID="{E07E5610-2782-4155-90E1-797582F03B6A}" presName="negativeSpace" presStyleCnt="0"/>
      <dgm:spPr/>
    </dgm:pt>
    <dgm:pt modelId="{87C783AB-3FC9-4CAE-80EA-AE19D7858301}" type="pres">
      <dgm:prSet presAssocID="{E07E5610-2782-4155-90E1-797582F03B6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2C97EB4-C64D-4BC7-B104-ABEE3D642809}" type="presOf" srcId="{6D3C07DB-8356-4DD0-ABC0-4BB416E27348}" destId="{E6E4AF1C-3AA5-423C-9472-8E3602E1F807}" srcOrd="1" destOrd="0" presId="urn:microsoft.com/office/officeart/2005/8/layout/list1"/>
    <dgm:cxn modelId="{7C947BB6-21AE-4734-8ED0-1CE8305A29C0}" type="presOf" srcId="{EC637B44-9DCC-470D-B23B-9052BB1E969D}" destId="{7F431EE4-0B0C-4185-9BE9-F57EB045484F}" srcOrd="0" destOrd="0" presId="urn:microsoft.com/office/officeart/2005/8/layout/list1"/>
    <dgm:cxn modelId="{E167B116-FAF8-4C0B-8538-BC6914ED7337}" type="presOf" srcId="{6D3C07DB-8356-4DD0-ABC0-4BB416E27348}" destId="{55334575-4B91-42C9-B014-47C9E1972937}" srcOrd="0" destOrd="0" presId="urn:microsoft.com/office/officeart/2005/8/layout/list1"/>
    <dgm:cxn modelId="{092B848C-8E4B-48F9-A3B1-F2A7BBEEA72A}" type="presOf" srcId="{E07E5610-2782-4155-90E1-797582F03B6A}" destId="{FE5B5ADC-46B0-4A7F-8C17-4D6CB27FF397}" srcOrd="1" destOrd="0" presId="urn:microsoft.com/office/officeart/2005/8/layout/list1"/>
    <dgm:cxn modelId="{71B7605B-1252-4EB9-AB19-61967343B945}" srcId="{EC637B44-9DCC-470D-B23B-9052BB1E969D}" destId="{E07E5610-2782-4155-90E1-797582F03B6A}" srcOrd="1" destOrd="0" parTransId="{1F4B7FC6-AC4E-419A-9012-FFD5EF0EEBFA}" sibTransId="{30A858F9-80A0-4D9F-95DB-3B8F3245EE50}"/>
    <dgm:cxn modelId="{27040C14-3662-4D7C-9643-F0931D94A15F}" type="presOf" srcId="{E07E5610-2782-4155-90E1-797582F03B6A}" destId="{FC8B6DE1-1FA7-47AA-B829-729395FE22FE}" srcOrd="0" destOrd="0" presId="urn:microsoft.com/office/officeart/2005/8/layout/list1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1468F3E6-92D9-4B7D-817A-A6EC02728E1D}" type="presParOf" srcId="{7F431EE4-0B0C-4185-9BE9-F57EB045484F}" destId="{CD50EDB5-D5B8-4626-89ED-C2DDA2037DED}" srcOrd="0" destOrd="0" presId="urn:microsoft.com/office/officeart/2005/8/layout/list1"/>
    <dgm:cxn modelId="{05A9A4D7-09DC-4D56-B87A-4BA3FDE58EED}" type="presParOf" srcId="{CD50EDB5-D5B8-4626-89ED-C2DDA2037DED}" destId="{55334575-4B91-42C9-B014-47C9E1972937}" srcOrd="0" destOrd="0" presId="urn:microsoft.com/office/officeart/2005/8/layout/list1"/>
    <dgm:cxn modelId="{693564A4-D7F5-4E5D-92A2-B97ED5584311}" type="presParOf" srcId="{CD50EDB5-D5B8-4626-89ED-C2DDA2037DED}" destId="{E6E4AF1C-3AA5-423C-9472-8E3602E1F807}" srcOrd="1" destOrd="0" presId="urn:microsoft.com/office/officeart/2005/8/layout/list1"/>
    <dgm:cxn modelId="{644B338F-C3E2-44F2-BE2D-A02904B25A5D}" type="presParOf" srcId="{7F431EE4-0B0C-4185-9BE9-F57EB045484F}" destId="{E80DACE2-258E-495B-8FB5-B9C2F12AFD8C}" srcOrd="1" destOrd="0" presId="urn:microsoft.com/office/officeart/2005/8/layout/list1"/>
    <dgm:cxn modelId="{09D373A2-135C-460B-AD6A-8904317E1F70}" type="presParOf" srcId="{7F431EE4-0B0C-4185-9BE9-F57EB045484F}" destId="{29BA15E6-5650-4EAD-BC86-89301F08671A}" srcOrd="2" destOrd="0" presId="urn:microsoft.com/office/officeart/2005/8/layout/list1"/>
    <dgm:cxn modelId="{2036DEB1-302C-42CD-BA9C-BDDBCBDE69D0}" type="presParOf" srcId="{7F431EE4-0B0C-4185-9BE9-F57EB045484F}" destId="{AC3C4793-DD08-4495-B34A-A08A0ED6EF34}" srcOrd="3" destOrd="0" presId="urn:microsoft.com/office/officeart/2005/8/layout/list1"/>
    <dgm:cxn modelId="{B3B378D1-F132-4AEB-8BE3-C500D7DC51AF}" type="presParOf" srcId="{7F431EE4-0B0C-4185-9BE9-F57EB045484F}" destId="{8D82FD29-8564-4250-881E-A3D1FBDF80F0}" srcOrd="4" destOrd="0" presId="urn:microsoft.com/office/officeart/2005/8/layout/list1"/>
    <dgm:cxn modelId="{B59C99D2-CFB3-4EEB-853D-80191D314859}" type="presParOf" srcId="{8D82FD29-8564-4250-881E-A3D1FBDF80F0}" destId="{FC8B6DE1-1FA7-47AA-B829-729395FE22FE}" srcOrd="0" destOrd="0" presId="urn:microsoft.com/office/officeart/2005/8/layout/list1"/>
    <dgm:cxn modelId="{3DD2459F-782B-4762-907F-778C81C0FFD5}" type="presParOf" srcId="{8D82FD29-8564-4250-881E-A3D1FBDF80F0}" destId="{FE5B5ADC-46B0-4A7F-8C17-4D6CB27FF397}" srcOrd="1" destOrd="0" presId="urn:microsoft.com/office/officeart/2005/8/layout/list1"/>
    <dgm:cxn modelId="{40589BD8-17B0-401C-A63C-4BB35DCEDC13}" type="presParOf" srcId="{7F431EE4-0B0C-4185-9BE9-F57EB045484F}" destId="{C29F195F-9C89-490F-9498-D86F6F212E17}" srcOrd="5" destOrd="0" presId="urn:microsoft.com/office/officeart/2005/8/layout/list1"/>
    <dgm:cxn modelId="{93E5B691-8361-4DD9-8088-4ACF32CF8B48}" type="presParOf" srcId="{7F431EE4-0B0C-4185-9BE9-F57EB045484F}" destId="{87C783AB-3FC9-4CAE-80EA-AE19D78583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5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/>
            <a:t>Odpady komunalne, w tym odpady żywności i inne odpady ulegające biodegradacji</a:t>
          </a:r>
          <a:endParaRPr lang="pl-PL" sz="1800" b="1" i="0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pl-PL" sz="2000" dirty="0" smtClean="0"/>
            <a:t>zmniejszenie ilości powstających odpadów: ograniczenie marnotrawienia żywności, wprowadzenie selektywnego zbierania bioodpadów z zakładów zbiorowego żywienia; </a:t>
          </a:r>
          <a:endParaRPr lang="pl-PL" sz="2000" b="0" i="0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1CDE891F-029C-4BB1-B00A-964556C607DF}">
      <dgm:prSet custT="1"/>
      <dgm:spPr/>
      <dgm:t>
        <a:bodyPr/>
        <a:lstStyle/>
        <a:p>
          <a:r>
            <a:rPr lang="pl-PL" sz="2000" dirty="0" smtClean="0"/>
            <a:t>zwiększanie świadomości społeczeństwa na temat właściwego gospodarowania odpadami komunalnymi, w tym odpadami żywności i innymi odpadami ulegającymi biodegradacji; </a:t>
          </a:r>
        </a:p>
      </dgm:t>
    </dgm:pt>
    <dgm:pt modelId="{496EBB7B-F289-484D-9186-F372D527C655}" type="parTrans" cxnId="{82249EF2-98DA-4812-A82D-244120891DE9}">
      <dgm:prSet/>
      <dgm:spPr/>
      <dgm:t>
        <a:bodyPr/>
        <a:lstStyle/>
        <a:p>
          <a:endParaRPr lang="pl-PL"/>
        </a:p>
      </dgm:t>
    </dgm:pt>
    <dgm:pt modelId="{F2D388DE-C5C2-4783-BF6E-3873D1EFDC03}" type="sibTrans" cxnId="{82249EF2-98DA-4812-A82D-244120891DE9}">
      <dgm:prSet/>
      <dgm:spPr/>
      <dgm:t>
        <a:bodyPr/>
        <a:lstStyle/>
        <a:p>
          <a:endParaRPr lang="pl-PL"/>
        </a:p>
      </dgm:t>
    </dgm:pt>
    <dgm:pt modelId="{2C0063C9-3887-445E-B9C4-2F9CCEB7FA1E}">
      <dgm:prSet custT="1"/>
      <dgm:spPr/>
      <dgm:t>
        <a:bodyPr/>
        <a:lstStyle/>
        <a:p>
          <a:r>
            <a:rPr lang="pl-PL" sz="2000" dirty="0" smtClean="0"/>
            <a:t>doprowadzenie do funkcjonowania systemów zagospodarowania odpadów zgodnie z hierarchią sposobów postępowania z odpadami.</a:t>
          </a:r>
        </a:p>
      </dgm:t>
    </dgm:pt>
    <dgm:pt modelId="{3A30B123-063D-4A7E-8416-5A936551C76D}" type="parTrans" cxnId="{14AEB243-362B-424C-AD9A-1CA69E7A74E8}">
      <dgm:prSet/>
      <dgm:spPr/>
      <dgm:t>
        <a:bodyPr/>
        <a:lstStyle/>
        <a:p>
          <a:endParaRPr lang="pl-PL"/>
        </a:p>
      </dgm:t>
    </dgm:pt>
    <dgm:pt modelId="{67BA1335-1D1A-4B74-A2C4-853AE654ED4D}" type="sibTrans" cxnId="{14AEB243-362B-424C-AD9A-1CA69E7A74E8}">
      <dgm:prSet/>
      <dgm:spPr/>
      <dgm:t>
        <a:bodyPr/>
        <a:lstStyle/>
        <a:p>
          <a:endParaRPr lang="pl-PL"/>
        </a:p>
      </dgm:t>
    </dgm:pt>
    <dgm:pt modelId="{57295EA6-4BB2-411A-B803-EA1993F9803B}">
      <dgm:prSet custT="1"/>
      <dgm:spPr/>
      <dgm:t>
        <a:bodyPr/>
        <a:lstStyle/>
        <a:p>
          <a:r>
            <a:rPr lang="pl-PL" sz="2000" dirty="0" smtClean="0"/>
            <a:t> </a:t>
          </a:r>
          <a:r>
            <a:rPr lang="pl-PL" sz="2000" b="1" dirty="0" smtClean="0"/>
            <a:t>do 2020 r. </a:t>
          </a:r>
          <a:r>
            <a:rPr lang="pl-PL" sz="2000" dirty="0" smtClean="0"/>
            <a:t>recyklingowi powinno być poddawane 50% odpadów komunalnych, zaś termicznemu przekształcaniu nie więcej niż 30% odpadów, </a:t>
          </a:r>
        </a:p>
      </dgm:t>
    </dgm:pt>
    <dgm:pt modelId="{A1A48F2E-3FC5-40C6-934E-3775B8A95046}" type="parTrans" cxnId="{7B029E10-0EAE-4658-9137-0D61A9EF570A}">
      <dgm:prSet/>
      <dgm:spPr/>
    </dgm:pt>
    <dgm:pt modelId="{0B330587-ADEA-408D-B259-6D5365D5CCA0}" type="sibTrans" cxnId="{7B029E10-0EAE-4658-9137-0D61A9EF570A}">
      <dgm:prSet/>
      <dgm:spPr/>
    </dgm:pt>
    <dgm:pt modelId="{E61A7825-1EB7-4428-970B-B07C406EF994}">
      <dgm:prSet custT="1"/>
      <dgm:spPr/>
      <dgm:t>
        <a:bodyPr/>
        <a:lstStyle/>
        <a:p>
          <a:r>
            <a:rPr lang="pl-PL" sz="2000" b="1" dirty="0" smtClean="0"/>
            <a:t>do 2025 r. </a:t>
          </a:r>
          <a:r>
            <a:rPr lang="pl-PL" sz="2000" dirty="0" smtClean="0"/>
            <a:t>recyklingowi powinno być poddawane 60% odpadów komunalnych</a:t>
          </a:r>
          <a:r>
            <a:rPr lang="pl-PL" sz="1700" dirty="0" smtClean="0"/>
            <a:t>,</a:t>
          </a:r>
        </a:p>
      </dgm:t>
    </dgm:pt>
    <dgm:pt modelId="{7B11181C-CA9B-4311-B6E0-6AA275F8AC3F}" type="parTrans" cxnId="{89A3B1B0-ABB3-4752-A393-535721DFA5CB}">
      <dgm:prSet/>
      <dgm:spPr/>
      <dgm:t>
        <a:bodyPr/>
        <a:lstStyle/>
        <a:p>
          <a:endParaRPr lang="pl-PL"/>
        </a:p>
      </dgm:t>
    </dgm:pt>
    <dgm:pt modelId="{2200990B-485E-42FA-8472-7DBF2FC5B3A8}" type="sibTrans" cxnId="{89A3B1B0-ABB3-4752-A393-535721DFA5CB}">
      <dgm:prSet/>
      <dgm:spPr/>
      <dgm:t>
        <a:bodyPr/>
        <a:lstStyle/>
        <a:p>
          <a:endParaRPr lang="pl-PL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1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1" custScaleY="100158" custLinFactNeighborX="2113" custLinFactNeighborY="125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6A7C700-9E2F-48CD-A4C1-540F54DBC1DD}" type="presOf" srcId="{EC637B44-9DCC-470D-B23B-9052BB1E969D}" destId="{7F431EE4-0B0C-4185-9BE9-F57EB045484F}" srcOrd="0" destOrd="0" presId="urn:microsoft.com/office/officeart/2005/8/layout/list1"/>
    <dgm:cxn modelId="{B3B1B7CE-892E-4F95-917E-5D5A7D86D57C}" type="presOf" srcId="{6D3C07DB-8356-4DD0-ABC0-4BB416E27348}" destId="{55334575-4B91-42C9-B014-47C9E1972937}" srcOrd="0" destOrd="0" presId="urn:microsoft.com/office/officeart/2005/8/layout/list1"/>
    <dgm:cxn modelId="{9B780D25-2982-411E-A454-61EB76B313F8}" type="presOf" srcId="{E61A7825-1EB7-4428-970B-B07C406EF994}" destId="{29BA15E6-5650-4EAD-BC86-89301F08671A}" srcOrd="0" destOrd="4" presId="urn:microsoft.com/office/officeart/2005/8/layout/list1"/>
    <dgm:cxn modelId="{56781931-ADC4-4E2C-9A00-D4C3AD7439D7}" type="presOf" srcId="{57295EA6-4BB2-411A-B803-EA1993F9803B}" destId="{29BA15E6-5650-4EAD-BC86-89301F08671A}" srcOrd="0" destOrd="3" presId="urn:microsoft.com/office/officeart/2005/8/layout/list1"/>
    <dgm:cxn modelId="{56C5D1B9-4CE6-4F08-AFDD-72784FB8D586}" type="presOf" srcId="{2C0063C9-3887-445E-B9C4-2F9CCEB7FA1E}" destId="{29BA15E6-5650-4EAD-BC86-89301F08671A}" srcOrd="0" destOrd="2" presId="urn:microsoft.com/office/officeart/2005/8/layout/list1"/>
    <dgm:cxn modelId="{89A3B1B0-ABB3-4752-A393-535721DFA5CB}" srcId="{6D3C07DB-8356-4DD0-ABC0-4BB416E27348}" destId="{E61A7825-1EB7-4428-970B-B07C406EF994}" srcOrd="2" destOrd="0" parTransId="{7B11181C-CA9B-4311-B6E0-6AA275F8AC3F}" sibTransId="{2200990B-485E-42FA-8472-7DBF2FC5B3A8}"/>
    <dgm:cxn modelId="{7B029E10-0EAE-4658-9137-0D61A9EF570A}" srcId="{6D3C07DB-8356-4DD0-ABC0-4BB416E27348}" destId="{57295EA6-4BB2-411A-B803-EA1993F9803B}" srcOrd="1" destOrd="0" parTransId="{A1A48F2E-3FC5-40C6-934E-3775B8A95046}" sibTransId="{0B330587-ADEA-408D-B259-6D5365D5CCA0}"/>
    <dgm:cxn modelId="{015F627C-1A67-41B5-9027-CA8E22A24513}" type="presOf" srcId="{1CDE891F-029C-4BB1-B00A-964556C607DF}" destId="{29BA15E6-5650-4EAD-BC86-89301F08671A}" srcOrd="0" destOrd="1" presId="urn:microsoft.com/office/officeart/2005/8/layout/list1"/>
    <dgm:cxn modelId="{C0FB023E-CE76-4256-9191-14E0C3DAF9AC}" type="presOf" srcId="{E07E5610-2782-4155-90E1-797582F03B6A}" destId="{29BA15E6-5650-4EAD-BC86-89301F08671A}" srcOrd="0" destOrd="0" presId="urn:microsoft.com/office/officeart/2005/8/layout/list1"/>
    <dgm:cxn modelId="{14AEB243-362B-424C-AD9A-1CA69E7A74E8}" srcId="{E07E5610-2782-4155-90E1-797582F03B6A}" destId="{2C0063C9-3887-445E-B9C4-2F9CCEB7FA1E}" srcOrd="1" destOrd="0" parTransId="{3A30B123-063D-4A7E-8416-5A936551C76D}" sibTransId="{67BA1335-1D1A-4B74-A2C4-853AE654ED4D}"/>
    <dgm:cxn modelId="{71B7605B-1252-4EB9-AB19-61967343B945}" srcId="{6D3C07DB-8356-4DD0-ABC0-4BB416E27348}" destId="{E07E5610-2782-4155-90E1-797582F03B6A}" srcOrd="0" destOrd="0" parTransId="{1F4B7FC6-AC4E-419A-9012-FFD5EF0EEBFA}" sibTransId="{30A858F9-80A0-4D9F-95DB-3B8F3245EE50}"/>
    <dgm:cxn modelId="{09469326-AE52-4434-BCF8-991A9CEA0D3F}" type="presOf" srcId="{6D3C07DB-8356-4DD0-ABC0-4BB416E27348}" destId="{E6E4AF1C-3AA5-423C-9472-8E3602E1F807}" srcOrd="1" destOrd="0" presId="urn:microsoft.com/office/officeart/2005/8/layout/list1"/>
    <dgm:cxn modelId="{82249EF2-98DA-4812-A82D-244120891DE9}" srcId="{E07E5610-2782-4155-90E1-797582F03B6A}" destId="{1CDE891F-029C-4BB1-B00A-964556C607DF}" srcOrd="0" destOrd="0" parTransId="{496EBB7B-F289-484D-9186-F372D527C655}" sibTransId="{F2D388DE-C5C2-4783-BF6E-3873D1EFDC03}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E568763B-4DAC-4A7D-8D70-E3FC8813AF33}" type="presParOf" srcId="{7F431EE4-0B0C-4185-9BE9-F57EB045484F}" destId="{CD50EDB5-D5B8-4626-89ED-C2DDA2037DED}" srcOrd="0" destOrd="0" presId="urn:microsoft.com/office/officeart/2005/8/layout/list1"/>
    <dgm:cxn modelId="{69CD6BD3-7F46-4CBF-84F9-2FEACC909FF5}" type="presParOf" srcId="{CD50EDB5-D5B8-4626-89ED-C2DDA2037DED}" destId="{55334575-4B91-42C9-B014-47C9E1972937}" srcOrd="0" destOrd="0" presId="urn:microsoft.com/office/officeart/2005/8/layout/list1"/>
    <dgm:cxn modelId="{40EBB0CB-EA1A-4809-942F-EA661E3F8BC2}" type="presParOf" srcId="{CD50EDB5-D5B8-4626-89ED-C2DDA2037DED}" destId="{E6E4AF1C-3AA5-423C-9472-8E3602E1F807}" srcOrd="1" destOrd="0" presId="urn:microsoft.com/office/officeart/2005/8/layout/list1"/>
    <dgm:cxn modelId="{DB1918E1-C77B-4780-BADC-4ACC4480C375}" type="presParOf" srcId="{7F431EE4-0B0C-4185-9BE9-F57EB045484F}" destId="{E80DACE2-258E-495B-8FB5-B9C2F12AFD8C}" srcOrd="1" destOrd="0" presId="urn:microsoft.com/office/officeart/2005/8/layout/list1"/>
    <dgm:cxn modelId="{97C0CC74-92B6-4CD7-810D-522AA8CCC1B1}" type="presParOf" srcId="{7F431EE4-0B0C-4185-9BE9-F57EB045484F}" destId="{29BA15E6-5650-4EAD-BC86-89301F0867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6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1" dirty="0" smtClean="0"/>
            <a:t>Odpady komunalne, w tym odpady żywności i inne odpady ulegające biodegradacji</a:t>
          </a:r>
          <a:endParaRPr lang="pl-PL" sz="1800" b="1" i="1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pl-PL" sz="1600" b="0" i="0" dirty="0" smtClean="0"/>
            <a:t> </a:t>
          </a:r>
          <a:r>
            <a:rPr lang="pl-PL" sz="1700" dirty="0" smtClean="0"/>
            <a:t>zmniejszenie udziału zmieszanych odpadów komunalnych w całym strumieniu zbieranych odpadów (zwiększenie udziału odpadów zbieranych selektywnie);</a:t>
          </a:r>
          <a:endParaRPr lang="pl-PL" sz="1700" b="0" i="0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E66F01EF-76F8-44BF-ABAF-116BF7BB1A00}">
      <dgm:prSet custT="1"/>
      <dgm:spPr/>
      <dgm:t>
        <a:bodyPr/>
        <a:lstStyle/>
        <a:p>
          <a:r>
            <a:rPr lang="pl-PL" sz="1700" b="0" i="0" dirty="0" smtClean="0"/>
            <a:t> </a:t>
          </a:r>
          <a:r>
            <a:rPr lang="pl-PL" sz="1700" dirty="0" smtClean="0"/>
            <a:t>zmniejszenie ilości odpadów komunalnych ulegających biodegradacji kierowanych na składowiska odpadów, aby nie było składowanych w 2020 r. więcej niż 35% masy tych odpadów w stosunku do masy odpadów wytworzonych w 1995 r.; </a:t>
          </a:r>
          <a:endParaRPr lang="pl-PL" sz="1700" b="0" i="0" dirty="0" smtClean="0"/>
        </a:p>
      </dgm:t>
    </dgm:pt>
    <dgm:pt modelId="{611C5AA1-34F7-43CA-AFF7-C046DFDAB82A}" type="parTrans" cxnId="{A1351E1C-EB79-44B4-B147-DC268C68452B}">
      <dgm:prSet/>
      <dgm:spPr/>
    </dgm:pt>
    <dgm:pt modelId="{89D493D1-DBF3-4212-BFE9-EF4FE50B668D}" type="sibTrans" cxnId="{A1351E1C-EB79-44B4-B147-DC268C68452B}">
      <dgm:prSet/>
      <dgm:spPr/>
    </dgm:pt>
    <dgm:pt modelId="{26A163AA-ED6D-46C4-BFAC-A7FD5C973E57}">
      <dgm:prSet custT="1"/>
      <dgm:spPr/>
      <dgm:t>
        <a:bodyPr/>
        <a:lstStyle/>
        <a:p>
          <a:r>
            <a:rPr lang="pl-PL" sz="1700" dirty="0" smtClean="0"/>
            <a:t>zaprzestanie składowania odpadów ulegających biodegradacji selektywnie zebranych; </a:t>
          </a:r>
        </a:p>
      </dgm:t>
    </dgm:pt>
    <dgm:pt modelId="{47A2A017-4AAD-47F6-A796-B12774D1B3A5}" type="parTrans" cxnId="{FE2CA9D2-57C1-4E62-8291-4466C2A7F1FA}">
      <dgm:prSet/>
      <dgm:spPr/>
      <dgm:t>
        <a:bodyPr/>
        <a:lstStyle/>
        <a:p>
          <a:endParaRPr lang="pl-PL"/>
        </a:p>
      </dgm:t>
    </dgm:pt>
    <dgm:pt modelId="{F7A68031-EDDC-4669-B3B8-D453C1A1B225}" type="sibTrans" cxnId="{FE2CA9D2-57C1-4E62-8291-4466C2A7F1FA}">
      <dgm:prSet/>
      <dgm:spPr/>
      <dgm:t>
        <a:bodyPr/>
        <a:lstStyle/>
        <a:p>
          <a:endParaRPr lang="pl-PL"/>
        </a:p>
      </dgm:t>
    </dgm:pt>
    <dgm:pt modelId="{3BFE4AAE-F8F6-48BF-8F20-52A02BEE6F80}">
      <dgm:prSet custT="1"/>
      <dgm:spPr/>
      <dgm:t>
        <a:bodyPr/>
        <a:lstStyle/>
        <a:p>
          <a:r>
            <a:rPr lang="pl-PL" sz="1700" dirty="0" smtClean="0"/>
            <a:t>zmniejszenie liczby miejsc nielegalnego składowania odpadów komunalnych; </a:t>
          </a:r>
        </a:p>
      </dgm:t>
    </dgm:pt>
    <dgm:pt modelId="{45C83891-4E26-4432-9E31-AC1C9CB2F57A}" type="parTrans" cxnId="{DE4387D4-25AF-4051-85EF-AE6404AA7A39}">
      <dgm:prSet/>
      <dgm:spPr/>
      <dgm:t>
        <a:bodyPr/>
        <a:lstStyle/>
        <a:p>
          <a:endParaRPr lang="pl-PL"/>
        </a:p>
      </dgm:t>
    </dgm:pt>
    <dgm:pt modelId="{ED71FC06-432C-49DE-B095-8B5DE659B9D9}" type="sibTrans" cxnId="{DE4387D4-25AF-4051-85EF-AE6404AA7A39}">
      <dgm:prSet/>
      <dgm:spPr/>
      <dgm:t>
        <a:bodyPr/>
        <a:lstStyle/>
        <a:p>
          <a:endParaRPr lang="pl-PL"/>
        </a:p>
      </dgm:t>
    </dgm:pt>
    <dgm:pt modelId="{6D222246-9F38-488F-8815-C2F5FA641CF6}">
      <dgm:prSet custT="1"/>
      <dgm:spPr/>
      <dgm:t>
        <a:bodyPr/>
        <a:lstStyle/>
        <a:p>
          <a:r>
            <a:rPr lang="pl-PL" sz="1700" dirty="0" smtClean="0"/>
            <a:t>utworzenie systemu monitorowania gospodarki odpadami komunalnymi; </a:t>
          </a:r>
        </a:p>
      </dgm:t>
    </dgm:pt>
    <dgm:pt modelId="{E78BBE3A-1714-42B0-BACA-3D93AB9C1F01}" type="parTrans" cxnId="{DF74C772-9014-4773-8C3A-6832EB32039E}">
      <dgm:prSet/>
      <dgm:spPr/>
      <dgm:t>
        <a:bodyPr/>
        <a:lstStyle/>
        <a:p>
          <a:endParaRPr lang="pl-PL"/>
        </a:p>
      </dgm:t>
    </dgm:pt>
    <dgm:pt modelId="{EB96433F-D139-49D7-87A6-5B61BE33DAD5}" type="sibTrans" cxnId="{DF74C772-9014-4773-8C3A-6832EB32039E}">
      <dgm:prSet/>
      <dgm:spPr/>
      <dgm:t>
        <a:bodyPr/>
        <a:lstStyle/>
        <a:p>
          <a:endParaRPr lang="pl-PL"/>
        </a:p>
      </dgm:t>
    </dgm:pt>
    <dgm:pt modelId="{D329BC08-3318-4A03-9106-B165D5BBE192}">
      <dgm:prSet custT="1"/>
      <dgm:spPr/>
      <dgm:t>
        <a:bodyPr/>
        <a:lstStyle/>
        <a:p>
          <a:r>
            <a:rPr lang="pl-PL" sz="1700" dirty="0" smtClean="0"/>
            <a:t>monitorowanie i kontrola postępowania z frakcją odpadów komunalnych wysortowywaną ze strumienia zmieszanych odpadów komunalnych i nieprzeznaczoną do składowania (frakcja 19 12 </a:t>
          </a:r>
          <a:r>
            <a:rPr lang="pl-PL" sz="1700" dirty="0" err="1" smtClean="0"/>
            <a:t>12</a:t>
          </a:r>
          <a:r>
            <a:rPr lang="pl-PL" sz="1700" dirty="0" smtClean="0"/>
            <a:t>); </a:t>
          </a:r>
        </a:p>
      </dgm:t>
    </dgm:pt>
    <dgm:pt modelId="{B516AAD3-7477-49E4-94C3-C8D3E1717EC7}" type="parTrans" cxnId="{38C3E1D8-2A71-4088-A2CA-5D0C7615DB58}">
      <dgm:prSet/>
      <dgm:spPr/>
      <dgm:t>
        <a:bodyPr/>
        <a:lstStyle/>
        <a:p>
          <a:endParaRPr lang="pl-PL"/>
        </a:p>
      </dgm:t>
    </dgm:pt>
    <dgm:pt modelId="{4432B9CE-489E-4F7A-99E7-8E29CA9C9607}" type="sibTrans" cxnId="{38C3E1D8-2A71-4088-A2CA-5D0C7615DB58}">
      <dgm:prSet/>
      <dgm:spPr/>
      <dgm:t>
        <a:bodyPr/>
        <a:lstStyle/>
        <a:p>
          <a:endParaRPr lang="pl-PL"/>
        </a:p>
      </dgm:t>
    </dgm:pt>
    <dgm:pt modelId="{6505A701-5859-4EE3-81F0-967D1BA5401C}">
      <dgm:prSet custT="1"/>
      <dgm:spPr/>
      <dgm:t>
        <a:bodyPr/>
        <a:lstStyle/>
        <a:p>
          <a:r>
            <a:rPr lang="pl-PL" sz="1700" dirty="0" smtClean="0"/>
            <a:t>zbilansowanie funkcjonowania systemu gospodarki odpadami komunalnymi w świetle obowiązującego </a:t>
          </a:r>
          <a:r>
            <a:rPr lang="pl-PL" sz="1700" b="1" dirty="0" smtClean="0"/>
            <a:t>zakazu składowania określonych frakcji odpadów </a:t>
          </a:r>
          <a:r>
            <a:rPr lang="pl-PL" sz="1700" dirty="0" smtClean="0"/>
            <a:t>komunalnych i pochodzących z przetwarzania odpadów komunalnych, w tym odpadów </a:t>
          </a:r>
          <a:r>
            <a:rPr lang="pl-PL" sz="1700" b="1" dirty="0" smtClean="0"/>
            <a:t>o zawartości ogólnego węgla organicznego powyżej 5% </a:t>
          </a:r>
          <a:r>
            <a:rPr lang="pl-PL" sz="1700" b="1" dirty="0" err="1" smtClean="0"/>
            <a:t>s.m</a:t>
          </a:r>
          <a:r>
            <a:rPr lang="pl-PL" sz="1700" dirty="0" smtClean="0"/>
            <a:t>., od 1 stycznia 2016 r.</a:t>
          </a:r>
        </a:p>
      </dgm:t>
    </dgm:pt>
    <dgm:pt modelId="{3672F703-1D36-40CC-898B-76F2DAD7D57F}" type="parTrans" cxnId="{B2E24232-8045-4988-9A83-E6DDB4D65E74}">
      <dgm:prSet/>
      <dgm:spPr/>
      <dgm:t>
        <a:bodyPr/>
        <a:lstStyle/>
        <a:p>
          <a:endParaRPr lang="pl-PL"/>
        </a:p>
      </dgm:t>
    </dgm:pt>
    <dgm:pt modelId="{5463DEDF-F1BF-446C-B193-65EE6507B7E7}" type="sibTrans" cxnId="{B2E24232-8045-4988-9A83-E6DDB4D65E74}">
      <dgm:prSet/>
      <dgm:spPr/>
      <dgm:t>
        <a:bodyPr/>
        <a:lstStyle/>
        <a:p>
          <a:endParaRPr lang="pl-PL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1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1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1" custScaleY="100158" custLinFactNeighborX="2113" custLinFactNeighborY="125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B73B2A8-F5CB-4351-AF95-DF468EE2FB5E}" type="presOf" srcId="{6D3C07DB-8356-4DD0-ABC0-4BB416E27348}" destId="{55334575-4B91-42C9-B014-47C9E1972937}" srcOrd="0" destOrd="0" presId="urn:microsoft.com/office/officeart/2005/8/layout/list1"/>
    <dgm:cxn modelId="{86CBF0A1-51CA-47F0-A8B7-D4DA3C8ACD68}" type="presOf" srcId="{E66F01EF-76F8-44BF-ABAF-116BF7BB1A00}" destId="{29BA15E6-5650-4EAD-BC86-89301F08671A}" srcOrd="0" destOrd="1" presId="urn:microsoft.com/office/officeart/2005/8/layout/list1"/>
    <dgm:cxn modelId="{8B85861F-4466-427E-BF2D-4E86DFE953A1}" type="presOf" srcId="{26A163AA-ED6D-46C4-BFAC-A7FD5C973E57}" destId="{29BA15E6-5650-4EAD-BC86-89301F08671A}" srcOrd="0" destOrd="2" presId="urn:microsoft.com/office/officeart/2005/8/layout/list1"/>
    <dgm:cxn modelId="{E405A7C7-AD35-4E9E-A7CB-AAD67A1A4E84}" type="presOf" srcId="{6D3C07DB-8356-4DD0-ABC0-4BB416E27348}" destId="{E6E4AF1C-3AA5-423C-9472-8E3602E1F807}" srcOrd="1" destOrd="0" presId="urn:microsoft.com/office/officeart/2005/8/layout/list1"/>
    <dgm:cxn modelId="{DF74C772-9014-4773-8C3A-6832EB32039E}" srcId="{6D3C07DB-8356-4DD0-ABC0-4BB416E27348}" destId="{6D222246-9F38-488F-8815-C2F5FA641CF6}" srcOrd="4" destOrd="0" parTransId="{E78BBE3A-1714-42B0-BACA-3D93AB9C1F01}" sibTransId="{EB96433F-D139-49D7-87A6-5B61BE33DAD5}"/>
    <dgm:cxn modelId="{B2E24232-8045-4988-9A83-E6DDB4D65E74}" srcId="{6D3C07DB-8356-4DD0-ABC0-4BB416E27348}" destId="{6505A701-5859-4EE3-81F0-967D1BA5401C}" srcOrd="6" destOrd="0" parTransId="{3672F703-1D36-40CC-898B-76F2DAD7D57F}" sibTransId="{5463DEDF-F1BF-446C-B193-65EE6507B7E7}"/>
    <dgm:cxn modelId="{59729D0F-0A2E-4519-B749-4E19C95472D1}" type="presOf" srcId="{D329BC08-3318-4A03-9106-B165D5BBE192}" destId="{29BA15E6-5650-4EAD-BC86-89301F08671A}" srcOrd="0" destOrd="5" presId="urn:microsoft.com/office/officeart/2005/8/layout/list1"/>
    <dgm:cxn modelId="{7EBC7832-FEB8-4EC6-B1DF-195FCBFDC473}" type="presOf" srcId="{6505A701-5859-4EE3-81F0-967D1BA5401C}" destId="{29BA15E6-5650-4EAD-BC86-89301F08671A}" srcOrd="0" destOrd="6" presId="urn:microsoft.com/office/officeart/2005/8/layout/list1"/>
    <dgm:cxn modelId="{6DE4925E-B5E6-48E2-BEEA-1A36470DB548}" type="presOf" srcId="{6D222246-9F38-488F-8815-C2F5FA641CF6}" destId="{29BA15E6-5650-4EAD-BC86-89301F08671A}" srcOrd="0" destOrd="4" presId="urn:microsoft.com/office/officeart/2005/8/layout/list1"/>
    <dgm:cxn modelId="{E1226459-D3BE-41D1-A420-8250AB4A3C8A}" type="presOf" srcId="{EC637B44-9DCC-470D-B23B-9052BB1E969D}" destId="{7F431EE4-0B0C-4185-9BE9-F57EB045484F}" srcOrd="0" destOrd="0" presId="urn:microsoft.com/office/officeart/2005/8/layout/list1"/>
    <dgm:cxn modelId="{D47D5F8F-9144-4CD9-A404-622E5B5865EB}" type="presOf" srcId="{E07E5610-2782-4155-90E1-797582F03B6A}" destId="{29BA15E6-5650-4EAD-BC86-89301F08671A}" srcOrd="0" destOrd="0" presId="urn:microsoft.com/office/officeart/2005/8/layout/list1"/>
    <dgm:cxn modelId="{75897D34-B7AE-46B4-AD0C-AFCBE8047B23}" type="presOf" srcId="{3BFE4AAE-F8F6-48BF-8F20-52A02BEE6F80}" destId="{29BA15E6-5650-4EAD-BC86-89301F08671A}" srcOrd="0" destOrd="3" presId="urn:microsoft.com/office/officeart/2005/8/layout/list1"/>
    <dgm:cxn modelId="{FE2CA9D2-57C1-4E62-8291-4466C2A7F1FA}" srcId="{6D3C07DB-8356-4DD0-ABC0-4BB416E27348}" destId="{26A163AA-ED6D-46C4-BFAC-A7FD5C973E57}" srcOrd="2" destOrd="0" parTransId="{47A2A017-4AAD-47F6-A796-B12774D1B3A5}" sibTransId="{F7A68031-EDDC-4669-B3B8-D453C1A1B225}"/>
    <dgm:cxn modelId="{DE4387D4-25AF-4051-85EF-AE6404AA7A39}" srcId="{6D3C07DB-8356-4DD0-ABC0-4BB416E27348}" destId="{3BFE4AAE-F8F6-48BF-8F20-52A02BEE6F80}" srcOrd="3" destOrd="0" parTransId="{45C83891-4E26-4432-9E31-AC1C9CB2F57A}" sibTransId="{ED71FC06-432C-49DE-B095-8B5DE659B9D9}"/>
    <dgm:cxn modelId="{71B7605B-1252-4EB9-AB19-61967343B945}" srcId="{6D3C07DB-8356-4DD0-ABC0-4BB416E27348}" destId="{E07E5610-2782-4155-90E1-797582F03B6A}" srcOrd="0" destOrd="0" parTransId="{1F4B7FC6-AC4E-419A-9012-FFD5EF0EEBFA}" sibTransId="{30A858F9-80A0-4D9F-95DB-3B8F3245EE50}"/>
    <dgm:cxn modelId="{38C3E1D8-2A71-4088-A2CA-5D0C7615DB58}" srcId="{6D3C07DB-8356-4DD0-ABC0-4BB416E27348}" destId="{D329BC08-3318-4A03-9106-B165D5BBE192}" srcOrd="5" destOrd="0" parTransId="{B516AAD3-7477-49E4-94C3-C8D3E1717EC7}" sibTransId="{4432B9CE-489E-4F7A-99E7-8E29CA9C9607}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A1351E1C-EB79-44B4-B147-DC268C68452B}" srcId="{6D3C07DB-8356-4DD0-ABC0-4BB416E27348}" destId="{E66F01EF-76F8-44BF-ABAF-116BF7BB1A00}" srcOrd="1" destOrd="0" parTransId="{611C5AA1-34F7-43CA-AFF7-C046DFDAB82A}" sibTransId="{89D493D1-DBF3-4212-BFE9-EF4FE50B668D}"/>
    <dgm:cxn modelId="{A2346CA6-B1C2-47F3-862F-14C6A4D8D6AB}" type="presParOf" srcId="{7F431EE4-0B0C-4185-9BE9-F57EB045484F}" destId="{CD50EDB5-D5B8-4626-89ED-C2DDA2037DED}" srcOrd="0" destOrd="0" presId="urn:microsoft.com/office/officeart/2005/8/layout/list1"/>
    <dgm:cxn modelId="{C7918959-C742-45EB-874A-39CFE4B1EAFB}" type="presParOf" srcId="{CD50EDB5-D5B8-4626-89ED-C2DDA2037DED}" destId="{55334575-4B91-42C9-B014-47C9E1972937}" srcOrd="0" destOrd="0" presId="urn:microsoft.com/office/officeart/2005/8/layout/list1"/>
    <dgm:cxn modelId="{A44DF1C5-EB9E-4ECA-A49F-5CCEA38D152E}" type="presParOf" srcId="{CD50EDB5-D5B8-4626-89ED-C2DDA2037DED}" destId="{E6E4AF1C-3AA5-423C-9472-8E3602E1F807}" srcOrd="1" destOrd="0" presId="urn:microsoft.com/office/officeart/2005/8/layout/list1"/>
    <dgm:cxn modelId="{7EE3E2FE-A604-4FC7-BF09-255D58EDC641}" type="presParOf" srcId="{7F431EE4-0B0C-4185-9BE9-F57EB045484F}" destId="{E80DACE2-258E-495B-8FB5-B9C2F12AFD8C}" srcOrd="1" destOrd="0" presId="urn:microsoft.com/office/officeart/2005/8/layout/list1"/>
    <dgm:cxn modelId="{574DD401-6885-473C-A21B-F9C00C27A305}" type="presParOf" srcId="{7F431EE4-0B0C-4185-9BE9-F57EB045484F}" destId="{29BA15E6-5650-4EAD-BC86-89301F08671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8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dirty="0" smtClean="0"/>
            <a:t>Aktualizacja WPGO wraz z PI w zakresie odpadów komunalnych</a:t>
          </a:r>
          <a:endParaRPr lang="pl-PL" sz="1800" b="1" i="0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8A08DC3F-5E7E-4846-9AEE-DF2C00F34B03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0" i="0" dirty="0" smtClean="0"/>
            <a:t>Kluczowy element – weryfikacja podziału na regiony od uchwalenia WPGO w 2012 r.</a:t>
          </a:r>
          <a:endParaRPr lang="pl-PL" sz="1800" b="0" i="0" dirty="0"/>
        </a:p>
      </dgm:t>
    </dgm:pt>
    <dgm:pt modelId="{4FB6B765-F580-4F82-A2B5-9A2DB613A343}" type="parTrans" cxnId="{75D85C5C-FB97-48A7-B5CF-971797A1D0FA}">
      <dgm:prSet/>
      <dgm:spPr/>
      <dgm:t>
        <a:bodyPr/>
        <a:lstStyle/>
        <a:p>
          <a:endParaRPr lang="pl-PL"/>
        </a:p>
      </dgm:t>
    </dgm:pt>
    <dgm:pt modelId="{ECAE712C-9E4B-477E-95AF-678C47CF77EB}" type="sibTrans" cxnId="{75D85C5C-FB97-48A7-B5CF-971797A1D0FA}">
      <dgm:prSet/>
      <dgm:spPr/>
      <dgm:t>
        <a:bodyPr/>
        <a:lstStyle/>
        <a:p>
          <a:endParaRPr lang="pl-PL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/>
            <a:t>Załącznik 1 – Plan Inwestycyjny</a:t>
          </a:r>
        </a:p>
        <a:p>
          <a:pPr>
            <a:spcAft>
              <a:spcPts val="600"/>
            </a:spcAft>
          </a:pPr>
          <a:endParaRPr lang="pl-PL" sz="1800" b="1" i="0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FC7AADD6-8603-43EB-88B9-9DED389565A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800" b="0" i="1" dirty="0" smtClean="0"/>
            <a:t>Wymóg prawny, zawiera planowane instalacje ze wskazaniem tylko tych zasadnych do budowy</a:t>
          </a:r>
          <a:endParaRPr lang="pl-PL" sz="1800" b="0" i="0" dirty="0"/>
        </a:p>
      </dgm:t>
    </dgm:pt>
    <dgm:pt modelId="{A6FFF108-05B6-4D9D-AAA2-D40A0135B0A6}" type="parTrans" cxnId="{BA022B2B-185C-4770-ADC5-1F6E8F2113F9}">
      <dgm:prSet/>
      <dgm:spPr/>
      <dgm:t>
        <a:bodyPr/>
        <a:lstStyle/>
        <a:p>
          <a:endParaRPr lang="pl-PL"/>
        </a:p>
      </dgm:t>
    </dgm:pt>
    <dgm:pt modelId="{2A685A1E-7EBF-49FF-A3F6-612A41C9B2DF}" type="sibTrans" cxnId="{BA022B2B-185C-4770-ADC5-1F6E8F2113F9}">
      <dgm:prSet/>
      <dgm:spPr/>
      <dgm:t>
        <a:bodyPr/>
        <a:lstStyle/>
        <a:p>
          <a:endParaRPr lang="pl-PL"/>
        </a:p>
      </dgm:t>
    </dgm:pt>
    <dgm:pt modelId="{7711FDD7-7329-4318-9445-4924DB0AA1BA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0" i="0" dirty="0" smtClean="0"/>
            <a:t> Spotkanie </a:t>
          </a:r>
          <a:r>
            <a:rPr lang="pl-PL" sz="1800" b="0" i="0" strike="noStrike" dirty="0" smtClean="0">
              <a:solidFill>
                <a:schemeClr val="tx1"/>
              </a:solidFill>
            </a:rPr>
            <a:t>informacyjne</a:t>
          </a:r>
          <a:r>
            <a:rPr lang="pl-PL" sz="1800" b="0" i="0" dirty="0" smtClean="0"/>
            <a:t> – 17 grudnia 2015 r. – opinia </a:t>
          </a:r>
          <a:r>
            <a:rPr lang="pl-PL" sz="1800" b="0" i="0" dirty="0" err="1" smtClean="0"/>
            <a:t>ws</a:t>
          </a:r>
          <a:r>
            <a:rPr lang="pl-PL" sz="1800" b="0" i="0" dirty="0" smtClean="0"/>
            <a:t>. podziału województwa na regiony.</a:t>
          </a:r>
          <a:endParaRPr lang="pl-PL" sz="1800" b="0" i="0" dirty="0"/>
        </a:p>
      </dgm:t>
    </dgm:pt>
    <dgm:pt modelId="{A1349BDC-07FA-427A-BCF5-F485BA04EF5D}" type="parTrans" cxnId="{63313C80-82B6-4167-A352-C44F4AB725DF}">
      <dgm:prSet/>
      <dgm:spPr/>
    </dgm:pt>
    <dgm:pt modelId="{46EEF95C-2042-419A-A252-0DF0C233104F}" type="sibTrans" cxnId="{63313C80-82B6-4167-A352-C44F4AB725DF}">
      <dgm:prSet/>
      <dgm:spPr/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2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C4793-DD08-4495-B34A-A08A0ED6EF34}" type="pres">
      <dgm:prSet presAssocID="{E1D657ED-3194-40CE-9F26-CE5BEACB2D30}" presName="spaceBetweenRectangles" presStyleCnt="0"/>
      <dgm:spPr/>
    </dgm:pt>
    <dgm:pt modelId="{8D82FD29-8564-4250-881E-A3D1FBDF80F0}" type="pres">
      <dgm:prSet presAssocID="{E07E5610-2782-4155-90E1-797582F03B6A}" presName="parentLin" presStyleCnt="0"/>
      <dgm:spPr/>
    </dgm:pt>
    <dgm:pt modelId="{FC8B6DE1-1FA7-47AA-B829-729395FE22FE}" type="pres">
      <dgm:prSet presAssocID="{E07E5610-2782-4155-90E1-797582F03B6A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FE5B5ADC-46B0-4A7F-8C17-4D6CB27FF397}" type="pres">
      <dgm:prSet presAssocID="{E07E5610-2782-4155-90E1-797582F03B6A}" presName="parentText" presStyleLbl="node1" presStyleIdx="1" presStyleCnt="2" custScaleX="142857" custLinFactNeighborX="24607" custLinFactNeighborY="-271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F195F-9C89-490F-9498-D86F6F212E17}" type="pres">
      <dgm:prSet presAssocID="{E07E5610-2782-4155-90E1-797582F03B6A}" presName="negativeSpace" presStyleCnt="0"/>
      <dgm:spPr/>
    </dgm:pt>
    <dgm:pt modelId="{87C783AB-3FC9-4CAE-80EA-AE19D7858301}" type="pres">
      <dgm:prSet presAssocID="{E07E5610-2782-4155-90E1-797582F03B6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A022B2B-185C-4770-ADC5-1F6E8F2113F9}" srcId="{E07E5610-2782-4155-90E1-797582F03B6A}" destId="{FC7AADD6-8603-43EB-88B9-9DED389565AD}" srcOrd="0" destOrd="0" parTransId="{A6FFF108-05B6-4D9D-AAA2-D40A0135B0A6}" sibTransId="{2A685A1E-7EBF-49FF-A3F6-612A41C9B2DF}"/>
    <dgm:cxn modelId="{834665E4-124A-4B10-809C-9B088B80A8CC}" type="presOf" srcId="{7711FDD7-7329-4318-9445-4924DB0AA1BA}" destId="{29BA15E6-5650-4EAD-BC86-89301F08671A}" srcOrd="0" destOrd="1" presId="urn:microsoft.com/office/officeart/2005/8/layout/list1"/>
    <dgm:cxn modelId="{71B7605B-1252-4EB9-AB19-61967343B945}" srcId="{EC637B44-9DCC-470D-B23B-9052BB1E969D}" destId="{E07E5610-2782-4155-90E1-797582F03B6A}" srcOrd="1" destOrd="0" parTransId="{1F4B7FC6-AC4E-419A-9012-FFD5EF0EEBFA}" sibTransId="{30A858F9-80A0-4D9F-95DB-3B8F3245EE50}"/>
    <dgm:cxn modelId="{F1AA54CD-ADC0-40BF-9601-A8C5324EF766}" type="presOf" srcId="{6D3C07DB-8356-4DD0-ABC0-4BB416E27348}" destId="{55334575-4B91-42C9-B014-47C9E1972937}" srcOrd="0" destOrd="0" presId="urn:microsoft.com/office/officeart/2005/8/layout/list1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75D85C5C-FB97-48A7-B5CF-971797A1D0FA}" srcId="{6D3C07DB-8356-4DD0-ABC0-4BB416E27348}" destId="{8A08DC3F-5E7E-4846-9AEE-DF2C00F34B03}" srcOrd="0" destOrd="0" parTransId="{4FB6B765-F580-4F82-A2B5-9A2DB613A343}" sibTransId="{ECAE712C-9E4B-477E-95AF-678C47CF77EB}"/>
    <dgm:cxn modelId="{D11C6B09-FB59-4FA2-93C5-3997EDFA410F}" type="presOf" srcId="{FC7AADD6-8603-43EB-88B9-9DED389565AD}" destId="{87C783AB-3FC9-4CAE-80EA-AE19D7858301}" srcOrd="0" destOrd="0" presId="urn:microsoft.com/office/officeart/2005/8/layout/list1"/>
    <dgm:cxn modelId="{4FEFA5AC-62FD-4482-B308-23A8E45C7FFE}" type="presOf" srcId="{EC637B44-9DCC-470D-B23B-9052BB1E969D}" destId="{7F431EE4-0B0C-4185-9BE9-F57EB045484F}" srcOrd="0" destOrd="0" presId="urn:microsoft.com/office/officeart/2005/8/layout/list1"/>
    <dgm:cxn modelId="{FB9022ED-7558-4E3F-9638-2505BCB26F0F}" type="presOf" srcId="{E07E5610-2782-4155-90E1-797582F03B6A}" destId="{FE5B5ADC-46B0-4A7F-8C17-4D6CB27FF397}" srcOrd="1" destOrd="0" presId="urn:microsoft.com/office/officeart/2005/8/layout/list1"/>
    <dgm:cxn modelId="{EDF68263-D86F-4030-B5B5-C815AF868C39}" type="presOf" srcId="{6D3C07DB-8356-4DD0-ABC0-4BB416E27348}" destId="{E6E4AF1C-3AA5-423C-9472-8E3602E1F807}" srcOrd="1" destOrd="0" presId="urn:microsoft.com/office/officeart/2005/8/layout/list1"/>
    <dgm:cxn modelId="{36425100-2A2B-40C6-805B-30579D2D3E10}" type="presOf" srcId="{E07E5610-2782-4155-90E1-797582F03B6A}" destId="{FC8B6DE1-1FA7-47AA-B829-729395FE22FE}" srcOrd="0" destOrd="0" presId="urn:microsoft.com/office/officeart/2005/8/layout/list1"/>
    <dgm:cxn modelId="{63313C80-82B6-4167-A352-C44F4AB725DF}" srcId="{6D3C07DB-8356-4DD0-ABC0-4BB416E27348}" destId="{7711FDD7-7329-4318-9445-4924DB0AA1BA}" srcOrd="1" destOrd="0" parTransId="{A1349BDC-07FA-427A-BCF5-F485BA04EF5D}" sibTransId="{46EEF95C-2042-419A-A252-0DF0C233104F}"/>
    <dgm:cxn modelId="{7C697808-293C-4565-92A0-5CA7D391CB1E}" type="presOf" srcId="{8A08DC3F-5E7E-4846-9AEE-DF2C00F34B03}" destId="{29BA15E6-5650-4EAD-BC86-89301F08671A}" srcOrd="0" destOrd="0" presId="urn:microsoft.com/office/officeart/2005/8/layout/list1"/>
    <dgm:cxn modelId="{DB832997-58F3-4A82-9DEF-F9FEF08D5D92}" type="presParOf" srcId="{7F431EE4-0B0C-4185-9BE9-F57EB045484F}" destId="{CD50EDB5-D5B8-4626-89ED-C2DDA2037DED}" srcOrd="0" destOrd="0" presId="urn:microsoft.com/office/officeart/2005/8/layout/list1"/>
    <dgm:cxn modelId="{BB1C7EA5-908F-451E-914E-9387455F84F8}" type="presParOf" srcId="{CD50EDB5-D5B8-4626-89ED-C2DDA2037DED}" destId="{55334575-4B91-42C9-B014-47C9E1972937}" srcOrd="0" destOrd="0" presId="urn:microsoft.com/office/officeart/2005/8/layout/list1"/>
    <dgm:cxn modelId="{961FD006-AC71-4092-B8F4-E7FFD393C43B}" type="presParOf" srcId="{CD50EDB5-D5B8-4626-89ED-C2DDA2037DED}" destId="{E6E4AF1C-3AA5-423C-9472-8E3602E1F807}" srcOrd="1" destOrd="0" presId="urn:microsoft.com/office/officeart/2005/8/layout/list1"/>
    <dgm:cxn modelId="{37BAC7EC-1C7C-4354-B2CA-FD89357A8EDD}" type="presParOf" srcId="{7F431EE4-0B0C-4185-9BE9-F57EB045484F}" destId="{E80DACE2-258E-495B-8FB5-B9C2F12AFD8C}" srcOrd="1" destOrd="0" presId="urn:microsoft.com/office/officeart/2005/8/layout/list1"/>
    <dgm:cxn modelId="{946F56E5-4357-4D40-911E-1FBB5FA2BBF5}" type="presParOf" srcId="{7F431EE4-0B0C-4185-9BE9-F57EB045484F}" destId="{29BA15E6-5650-4EAD-BC86-89301F08671A}" srcOrd="2" destOrd="0" presId="urn:microsoft.com/office/officeart/2005/8/layout/list1"/>
    <dgm:cxn modelId="{D127ECC4-4F17-4F11-924C-A9182ADCCA4B}" type="presParOf" srcId="{7F431EE4-0B0C-4185-9BE9-F57EB045484F}" destId="{AC3C4793-DD08-4495-B34A-A08A0ED6EF34}" srcOrd="3" destOrd="0" presId="urn:microsoft.com/office/officeart/2005/8/layout/list1"/>
    <dgm:cxn modelId="{F2E156E6-65B9-4715-815D-2727BC252787}" type="presParOf" srcId="{7F431EE4-0B0C-4185-9BE9-F57EB045484F}" destId="{8D82FD29-8564-4250-881E-A3D1FBDF80F0}" srcOrd="4" destOrd="0" presId="urn:microsoft.com/office/officeart/2005/8/layout/list1"/>
    <dgm:cxn modelId="{359D0768-1456-4DBD-ACB4-4F321C7E9CC2}" type="presParOf" srcId="{8D82FD29-8564-4250-881E-A3D1FBDF80F0}" destId="{FC8B6DE1-1FA7-47AA-B829-729395FE22FE}" srcOrd="0" destOrd="0" presId="urn:microsoft.com/office/officeart/2005/8/layout/list1"/>
    <dgm:cxn modelId="{2FF54976-34B0-43A7-82AA-09CD3342B5D5}" type="presParOf" srcId="{8D82FD29-8564-4250-881E-A3D1FBDF80F0}" destId="{FE5B5ADC-46B0-4A7F-8C17-4D6CB27FF397}" srcOrd="1" destOrd="0" presId="urn:microsoft.com/office/officeart/2005/8/layout/list1"/>
    <dgm:cxn modelId="{85BA676E-0890-425F-A923-D6C7B1A5D528}" type="presParOf" srcId="{7F431EE4-0B0C-4185-9BE9-F57EB045484F}" destId="{C29F195F-9C89-490F-9498-D86F6F212E17}" srcOrd="5" destOrd="0" presId="urn:microsoft.com/office/officeart/2005/8/layout/list1"/>
    <dgm:cxn modelId="{6E7CB070-63A6-4EDD-87F4-A4537939A5E9}" type="presParOf" srcId="{7F431EE4-0B0C-4185-9BE9-F57EB045484F}" destId="{87C783AB-3FC9-4CAE-80EA-AE19D785830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637B44-9DCC-470D-B23B-9052BB1E969D}" type="doc">
      <dgm:prSet loTypeId="urn:microsoft.com/office/officeart/2005/8/layout/list1" loCatId="list" qsTypeId="urn:microsoft.com/office/officeart/2005/8/quickstyle/3d2" qsCatId="3D" csTypeId="urn:microsoft.com/office/officeart/2005/8/colors/accent1_2#9" csCatId="accent1" phldr="1"/>
      <dgm:spPr/>
      <dgm:t>
        <a:bodyPr/>
        <a:lstStyle/>
        <a:p>
          <a:endParaRPr lang="pl-PL"/>
        </a:p>
      </dgm:t>
    </dgm:pt>
    <dgm:pt modelId="{6D3C07DB-8356-4DD0-ABC0-4BB416E27348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/>
            <a:t>Analiza ankiet gminnych</a:t>
          </a:r>
          <a:endParaRPr lang="pl-PL" sz="1800" b="1" i="0" dirty="0"/>
        </a:p>
      </dgm:t>
    </dgm:pt>
    <dgm:pt modelId="{E1D657ED-3194-40CE-9F26-CE5BEACB2D30}" type="sibTrans" cxnId="{493D9822-1362-49D5-A44D-216D86620912}">
      <dgm:prSet/>
      <dgm:spPr/>
      <dgm:t>
        <a:bodyPr/>
        <a:lstStyle/>
        <a:p>
          <a:endParaRPr lang="pl-PL" b="1"/>
        </a:p>
      </dgm:t>
    </dgm:pt>
    <dgm:pt modelId="{478FAFCE-8D82-401A-BBCF-35492D74361E}" type="parTrans" cxnId="{493D9822-1362-49D5-A44D-216D86620912}">
      <dgm:prSet/>
      <dgm:spPr/>
      <dgm:t>
        <a:bodyPr/>
        <a:lstStyle/>
        <a:p>
          <a:endParaRPr lang="pl-PL" b="1"/>
        </a:p>
      </dgm:t>
    </dgm:pt>
    <dgm:pt modelId="{E07E5610-2782-4155-90E1-797582F03B6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/>
            <a:t>Analiza ankiet zarządzających instalacjami</a:t>
          </a:r>
          <a:endParaRPr lang="pl-PL" sz="1800" b="1" i="0" dirty="0"/>
        </a:p>
      </dgm:t>
    </dgm:pt>
    <dgm:pt modelId="{30A858F9-80A0-4D9F-95DB-3B8F3245EE50}" type="sibTrans" cxnId="{71B7605B-1252-4EB9-AB19-61967343B945}">
      <dgm:prSet/>
      <dgm:spPr/>
      <dgm:t>
        <a:bodyPr/>
        <a:lstStyle/>
        <a:p>
          <a:endParaRPr lang="pl-PL" b="1"/>
        </a:p>
      </dgm:t>
    </dgm:pt>
    <dgm:pt modelId="{1F4B7FC6-AC4E-419A-9012-FFD5EF0EEBFA}" type="parTrans" cxnId="{71B7605B-1252-4EB9-AB19-61967343B945}">
      <dgm:prSet/>
      <dgm:spPr/>
      <dgm:t>
        <a:bodyPr/>
        <a:lstStyle/>
        <a:p>
          <a:endParaRPr lang="pl-PL" b="1"/>
        </a:p>
      </dgm:t>
    </dgm:pt>
    <dgm:pt modelId="{A6577587-01AF-4F15-9180-181095D1EE0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800" b="1" i="0" dirty="0" smtClean="0">
              <a:solidFill>
                <a:schemeClr val="tx1"/>
              </a:solidFill>
            </a:rPr>
            <a:t>Analiza danych ze Sprawozdań wójtów, burmistrzów i prezydentów </a:t>
          </a:r>
          <a:br>
            <a:rPr lang="pl-PL" sz="1800" b="1" i="0" dirty="0" smtClean="0">
              <a:solidFill>
                <a:schemeClr val="tx1"/>
              </a:solidFill>
            </a:rPr>
          </a:br>
          <a:r>
            <a:rPr lang="pl-PL" sz="1800" b="1" i="0" dirty="0" smtClean="0">
              <a:solidFill>
                <a:schemeClr val="tx1"/>
              </a:solidFill>
            </a:rPr>
            <a:t>z zakresu gospodarki odpadami komunalnymi</a:t>
          </a:r>
          <a:endParaRPr lang="pl-PL" sz="1800" b="1" i="0" dirty="0">
            <a:solidFill>
              <a:schemeClr val="tx1"/>
            </a:solidFill>
          </a:endParaRPr>
        </a:p>
      </dgm:t>
    </dgm:pt>
    <dgm:pt modelId="{F1328DE2-EEE6-40D3-96D0-5B42FA716B57}" type="parTrans" cxnId="{D2FAEECC-5115-4B56-82AD-EF5A283D542A}">
      <dgm:prSet/>
      <dgm:spPr/>
      <dgm:t>
        <a:bodyPr/>
        <a:lstStyle/>
        <a:p>
          <a:endParaRPr lang="pl-PL"/>
        </a:p>
      </dgm:t>
    </dgm:pt>
    <dgm:pt modelId="{5650F73B-34AC-421E-9D6C-061CF2947C52}" type="sibTrans" cxnId="{D2FAEECC-5115-4B56-82AD-EF5A283D542A}">
      <dgm:prSet/>
      <dgm:spPr/>
      <dgm:t>
        <a:bodyPr/>
        <a:lstStyle/>
        <a:p>
          <a:endParaRPr lang="pl-PL"/>
        </a:p>
      </dgm:t>
    </dgm:pt>
    <dgm:pt modelId="{AAC1290A-17FF-4410-B2DF-55707D20B53D}">
      <dgm:prSet phldrT="[Teks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600" b="0" i="1" dirty="0" smtClean="0"/>
            <a:t>pozyskane informacje w zakresie przynależności do regionów w tym m.in.: dane </a:t>
          </a:r>
          <a:br>
            <a:rPr lang="pl-PL" sz="1600" b="0" i="1" dirty="0" smtClean="0"/>
          </a:br>
          <a:r>
            <a:rPr lang="pl-PL" sz="1600" b="0" i="1" dirty="0" smtClean="0"/>
            <a:t>o planowanych inwestycjach gminnych, dane o stawkach za odbiór odpadów, problemy w gospodarce odpadami</a:t>
          </a:r>
          <a:endParaRPr lang="pl-PL" sz="1600" b="0" i="1" dirty="0"/>
        </a:p>
      </dgm:t>
    </dgm:pt>
    <dgm:pt modelId="{8101B70C-2CAF-4E1F-936D-DE8298E3C431}" type="parTrans" cxnId="{867CC2EA-2E16-4AFF-83AB-A98E967578F2}">
      <dgm:prSet/>
      <dgm:spPr/>
      <dgm:t>
        <a:bodyPr/>
        <a:lstStyle/>
        <a:p>
          <a:endParaRPr lang="pl-PL"/>
        </a:p>
      </dgm:t>
    </dgm:pt>
    <dgm:pt modelId="{DF4F9903-98E0-4386-8515-E62869E6BA39}" type="sibTrans" cxnId="{867CC2EA-2E16-4AFF-83AB-A98E967578F2}">
      <dgm:prSet/>
      <dgm:spPr/>
      <dgm:t>
        <a:bodyPr/>
        <a:lstStyle/>
        <a:p>
          <a:endParaRPr lang="pl-PL"/>
        </a:p>
      </dgm:t>
    </dgm:pt>
    <dgm:pt modelId="{6310BA56-A232-4D40-B385-3A6F83D58CF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600"/>
            </a:spcAft>
          </a:pPr>
          <a:r>
            <a:rPr lang="pl-PL" sz="1600" b="0" i="1" dirty="0" smtClean="0"/>
            <a:t>istniejące i planowane instalacje, w tym składowiska</a:t>
          </a:r>
          <a:endParaRPr lang="pl-PL" sz="1600" b="0" i="1" dirty="0"/>
        </a:p>
      </dgm:t>
    </dgm:pt>
    <dgm:pt modelId="{8374B185-5400-49A5-8409-D992E6B03AEC}" type="parTrans" cxnId="{F814E834-4EE3-4F76-889B-CDCC37618BE5}">
      <dgm:prSet/>
      <dgm:spPr/>
      <dgm:t>
        <a:bodyPr/>
        <a:lstStyle/>
        <a:p>
          <a:endParaRPr lang="pl-PL"/>
        </a:p>
      </dgm:t>
    </dgm:pt>
    <dgm:pt modelId="{A8A632F6-3F0C-4347-8725-BC4FC9D110A1}" type="sibTrans" cxnId="{F814E834-4EE3-4F76-889B-CDCC37618BE5}">
      <dgm:prSet/>
      <dgm:spPr/>
      <dgm:t>
        <a:bodyPr/>
        <a:lstStyle/>
        <a:p>
          <a:endParaRPr lang="pl-PL"/>
        </a:p>
      </dgm:t>
    </dgm:pt>
    <dgm:pt modelId="{582AB305-11FF-498C-A7D0-6434D2E2856F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00B050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pl-PL" sz="1600" b="0" i="1" dirty="0" smtClean="0"/>
            <a:t>dane ilościowe w podziale na kody odpadów i instalacje, do których te odpady zostały przekazane </a:t>
          </a:r>
          <a:endParaRPr lang="pl-PL" sz="1600" b="0" i="1" dirty="0"/>
        </a:p>
      </dgm:t>
    </dgm:pt>
    <dgm:pt modelId="{EA319F09-7FF0-49EA-8094-7D07A5C15D13}" type="parTrans" cxnId="{C02A435F-1522-4F62-8897-F9828F49B81F}">
      <dgm:prSet/>
      <dgm:spPr/>
      <dgm:t>
        <a:bodyPr/>
        <a:lstStyle/>
        <a:p>
          <a:endParaRPr lang="pl-PL"/>
        </a:p>
      </dgm:t>
    </dgm:pt>
    <dgm:pt modelId="{D25A44BB-3E18-4418-8A49-198F5096758E}" type="sibTrans" cxnId="{C02A435F-1522-4F62-8897-F9828F49B81F}">
      <dgm:prSet/>
      <dgm:spPr/>
      <dgm:t>
        <a:bodyPr/>
        <a:lstStyle/>
        <a:p>
          <a:endParaRPr lang="pl-PL"/>
        </a:p>
      </dgm:t>
    </dgm:pt>
    <dgm:pt modelId="{7F431EE4-0B0C-4185-9BE9-F57EB045484F}" type="pres">
      <dgm:prSet presAssocID="{EC637B44-9DCC-470D-B23B-9052BB1E96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D50EDB5-D5B8-4626-89ED-C2DDA2037DED}" type="pres">
      <dgm:prSet presAssocID="{6D3C07DB-8356-4DD0-ABC0-4BB416E27348}" presName="parentLin" presStyleCnt="0"/>
      <dgm:spPr/>
    </dgm:pt>
    <dgm:pt modelId="{55334575-4B91-42C9-B014-47C9E1972937}" type="pres">
      <dgm:prSet presAssocID="{6D3C07DB-8356-4DD0-ABC0-4BB416E27348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E6E4AF1C-3AA5-423C-9472-8E3602E1F807}" type="pres">
      <dgm:prSet presAssocID="{6D3C07DB-8356-4DD0-ABC0-4BB416E27348}" presName="parentText" presStyleLbl="node1" presStyleIdx="0" presStyleCnt="3" custScaleX="142857" custScaleY="4976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0DACE2-258E-495B-8FB5-B9C2F12AFD8C}" type="pres">
      <dgm:prSet presAssocID="{6D3C07DB-8356-4DD0-ABC0-4BB416E27348}" presName="negativeSpace" presStyleCnt="0"/>
      <dgm:spPr/>
    </dgm:pt>
    <dgm:pt modelId="{29BA15E6-5650-4EAD-BC86-89301F08671A}" type="pres">
      <dgm:prSet presAssocID="{6D3C07DB-8356-4DD0-ABC0-4BB416E2734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3C4793-DD08-4495-B34A-A08A0ED6EF34}" type="pres">
      <dgm:prSet presAssocID="{E1D657ED-3194-40CE-9F26-CE5BEACB2D30}" presName="spaceBetweenRectangles" presStyleCnt="0"/>
      <dgm:spPr/>
    </dgm:pt>
    <dgm:pt modelId="{8D82FD29-8564-4250-881E-A3D1FBDF80F0}" type="pres">
      <dgm:prSet presAssocID="{E07E5610-2782-4155-90E1-797582F03B6A}" presName="parentLin" presStyleCnt="0"/>
      <dgm:spPr/>
    </dgm:pt>
    <dgm:pt modelId="{FC8B6DE1-1FA7-47AA-B829-729395FE22FE}" type="pres">
      <dgm:prSet presAssocID="{E07E5610-2782-4155-90E1-797582F03B6A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FE5B5ADC-46B0-4A7F-8C17-4D6CB27FF397}" type="pres">
      <dgm:prSet presAssocID="{E07E5610-2782-4155-90E1-797582F03B6A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9F195F-9C89-490F-9498-D86F6F212E17}" type="pres">
      <dgm:prSet presAssocID="{E07E5610-2782-4155-90E1-797582F03B6A}" presName="negativeSpace" presStyleCnt="0"/>
      <dgm:spPr/>
    </dgm:pt>
    <dgm:pt modelId="{87C783AB-3FC9-4CAE-80EA-AE19D7858301}" type="pres">
      <dgm:prSet presAssocID="{E07E5610-2782-4155-90E1-797582F03B6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0764FE-46D7-43F7-8CCD-56846EF144F8}" type="pres">
      <dgm:prSet presAssocID="{30A858F9-80A0-4D9F-95DB-3B8F3245EE50}" presName="spaceBetweenRectangles" presStyleCnt="0"/>
      <dgm:spPr/>
    </dgm:pt>
    <dgm:pt modelId="{77ED2A81-AC15-481B-B1BA-16A6D5F39B90}" type="pres">
      <dgm:prSet presAssocID="{A6577587-01AF-4F15-9180-181095D1EE09}" presName="parentLin" presStyleCnt="0"/>
      <dgm:spPr/>
    </dgm:pt>
    <dgm:pt modelId="{B2C8A3A2-7717-42AE-A429-5455EF8419D9}" type="pres">
      <dgm:prSet presAssocID="{A6577587-01AF-4F15-9180-181095D1EE09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43116931-18A8-41AF-877A-FDD67EDCED98}" type="pres">
      <dgm:prSet presAssocID="{A6577587-01AF-4F15-9180-181095D1EE09}" presName="parentText" presStyleLbl="node1" presStyleIdx="2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FDE0D3-45F2-4616-8C11-C943F293632C}" type="pres">
      <dgm:prSet presAssocID="{A6577587-01AF-4F15-9180-181095D1EE09}" presName="negativeSpace" presStyleCnt="0"/>
      <dgm:spPr/>
    </dgm:pt>
    <dgm:pt modelId="{F2076FE9-DA02-456E-A7D5-423A776FDC3F}" type="pres">
      <dgm:prSet presAssocID="{A6577587-01AF-4F15-9180-181095D1EE0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02A435F-1522-4F62-8897-F9828F49B81F}" srcId="{A6577587-01AF-4F15-9180-181095D1EE09}" destId="{582AB305-11FF-498C-A7D0-6434D2E2856F}" srcOrd="0" destOrd="0" parTransId="{EA319F09-7FF0-49EA-8094-7D07A5C15D13}" sibTransId="{D25A44BB-3E18-4418-8A49-198F5096758E}"/>
    <dgm:cxn modelId="{71B7605B-1252-4EB9-AB19-61967343B945}" srcId="{EC637B44-9DCC-470D-B23B-9052BB1E969D}" destId="{E07E5610-2782-4155-90E1-797582F03B6A}" srcOrd="1" destOrd="0" parTransId="{1F4B7FC6-AC4E-419A-9012-FFD5EF0EEBFA}" sibTransId="{30A858F9-80A0-4D9F-95DB-3B8F3245EE50}"/>
    <dgm:cxn modelId="{98EDDA6A-31A8-41D3-AEE5-FBDFD004BFFC}" type="presOf" srcId="{A6577587-01AF-4F15-9180-181095D1EE09}" destId="{B2C8A3A2-7717-42AE-A429-5455EF8419D9}" srcOrd="0" destOrd="0" presId="urn:microsoft.com/office/officeart/2005/8/layout/list1"/>
    <dgm:cxn modelId="{0D582BCB-2B41-4CEB-9709-03183A860B10}" type="presOf" srcId="{6D3C07DB-8356-4DD0-ABC0-4BB416E27348}" destId="{55334575-4B91-42C9-B014-47C9E1972937}" srcOrd="0" destOrd="0" presId="urn:microsoft.com/office/officeart/2005/8/layout/list1"/>
    <dgm:cxn modelId="{CE93DB73-9948-438B-95EC-ACA0C1A06C3E}" type="presOf" srcId="{6D3C07DB-8356-4DD0-ABC0-4BB416E27348}" destId="{E6E4AF1C-3AA5-423C-9472-8E3602E1F807}" srcOrd="1" destOrd="0" presId="urn:microsoft.com/office/officeart/2005/8/layout/list1"/>
    <dgm:cxn modelId="{493D9822-1362-49D5-A44D-216D86620912}" srcId="{EC637B44-9DCC-470D-B23B-9052BB1E969D}" destId="{6D3C07DB-8356-4DD0-ABC0-4BB416E27348}" srcOrd="0" destOrd="0" parTransId="{478FAFCE-8D82-401A-BBCF-35492D74361E}" sibTransId="{E1D657ED-3194-40CE-9F26-CE5BEACB2D30}"/>
    <dgm:cxn modelId="{3A35707E-1F7A-42C9-81D5-1917CB0A9AE0}" type="presOf" srcId="{A6577587-01AF-4F15-9180-181095D1EE09}" destId="{43116931-18A8-41AF-877A-FDD67EDCED98}" srcOrd="1" destOrd="0" presId="urn:microsoft.com/office/officeart/2005/8/layout/list1"/>
    <dgm:cxn modelId="{E34EA936-F222-4429-BC66-8AC487ACAC84}" type="presOf" srcId="{E07E5610-2782-4155-90E1-797582F03B6A}" destId="{FC8B6DE1-1FA7-47AA-B829-729395FE22FE}" srcOrd="0" destOrd="0" presId="urn:microsoft.com/office/officeart/2005/8/layout/list1"/>
    <dgm:cxn modelId="{F814E834-4EE3-4F76-889B-CDCC37618BE5}" srcId="{E07E5610-2782-4155-90E1-797582F03B6A}" destId="{6310BA56-A232-4D40-B385-3A6F83D58CFD}" srcOrd="0" destOrd="0" parTransId="{8374B185-5400-49A5-8409-D992E6B03AEC}" sibTransId="{A8A632F6-3F0C-4347-8725-BC4FC9D110A1}"/>
    <dgm:cxn modelId="{405A5EA8-317B-430F-8DC9-B43413182CBB}" type="presOf" srcId="{AAC1290A-17FF-4410-B2DF-55707D20B53D}" destId="{29BA15E6-5650-4EAD-BC86-89301F08671A}" srcOrd="0" destOrd="0" presId="urn:microsoft.com/office/officeart/2005/8/layout/list1"/>
    <dgm:cxn modelId="{0E74A54F-86BB-41C8-9DE8-190BA2046185}" type="presOf" srcId="{E07E5610-2782-4155-90E1-797582F03B6A}" destId="{FE5B5ADC-46B0-4A7F-8C17-4D6CB27FF397}" srcOrd="1" destOrd="0" presId="urn:microsoft.com/office/officeart/2005/8/layout/list1"/>
    <dgm:cxn modelId="{D2FAEECC-5115-4B56-82AD-EF5A283D542A}" srcId="{EC637B44-9DCC-470D-B23B-9052BB1E969D}" destId="{A6577587-01AF-4F15-9180-181095D1EE09}" srcOrd="2" destOrd="0" parTransId="{F1328DE2-EEE6-40D3-96D0-5B42FA716B57}" sibTransId="{5650F73B-34AC-421E-9D6C-061CF2947C52}"/>
    <dgm:cxn modelId="{867CC2EA-2E16-4AFF-83AB-A98E967578F2}" srcId="{6D3C07DB-8356-4DD0-ABC0-4BB416E27348}" destId="{AAC1290A-17FF-4410-B2DF-55707D20B53D}" srcOrd="0" destOrd="0" parTransId="{8101B70C-2CAF-4E1F-936D-DE8298E3C431}" sibTransId="{DF4F9903-98E0-4386-8515-E62869E6BA39}"/>
    <dgm:cxn modelId="{74CA2FB7-EE72-44AC-9C0E-BF243FB707C5}" type="presOf" srcId="{EC637B44-9DCC-470D-B23B-9052BB1E969D}" destId="{7F431EE4-0B0C-4185-9BE9-F57EB045484F}" srcOrd="0" destOrd="0" presId="urn:microsoft.com/office/officeart/2005/8/layout/list1"/>
    <dgm:cxn modelId="{A4816381-DAAB-429F-9038-7AE924CA2D75}" type="presOf" srcId="{6310BA56-A232-4D40-B385-3A6F83D58CFD}" destId="{87C783AB-3FC9-4CAE-80EA-AE19D7858301}" srcOrd="0" destOrd="0" presId="urn:microsoft.com/office/officeart/2005/8/layout/list1"/>
    <dgm:cxn modelId="{E11F48F5-D1E1-46EA-A6DC-6157B57DC95B}" type="presOf" srcId="{582AB305-11FF-498C-A7D0-6434D2E2856F}" destId="{F2076FE9-DA02-456E-A7D5-423A776FDC3F}" srcOrd="0" destOrd="0" presId="urn:microsoft.com/office/officeart/2005/8/layout/list1"/>
    <dgm:cxn modelId="{B0AE5AC2-530E-4D4B-8BC2-7C6306927D3D}" type="presParOf" srcId="{7F431EE4-0B0C-4185-9BE9-F57EB045484F}" destId="{CD50EDB5-D5B8-4626-89ED-C2DDA2037DED}" srcOrd="0" destOrd="0" presId="urn:microsoft.com/office/officeart/2005/8/layout/list1"/>
    <dgm:cxn modelId="{D9A4C48F-A026-4B63-A573-609CD4FD19BD}" type="presParOf" srcId="{CD50EDB5-D5B8-4626-89ED-C2DDA2037DED}" destId="{55334575-4B91-42C9-B014-47C9E1972937}" srcOrd="0" destOrd="0" presId="urn:microsoft.com/office/officeart/2005/8/layout/list1"/>
    <dgm:cxn modelId="{14922A7C-CCD2-47B3-9D58-910B059E2725}" type="presParOf" srcId="{CD50EDB5-D5B8-4626-89ED-C2DDA2037DED}" destId="{E6E4AF1C-3AA5-423C-9472-8E3602E1F807}" srcOrd="1" destOrd="0" presId="urn:microsoft.com/office/officeart/2005/8/layout/list1"/>
    <dgm:cxn modelId="{209EFB5D-3C8D-45C7-ADD8-F4D050BA8BC2}" type="presParOf" srcId="{7F431EE4-0B0C-4185-9BE9-F57EB045484F}" destId="{E80DACE2-258E-495B-8FB5-B9C2F12AFD8C}" srcOrd="1" destOrd="0" presId="urn:microsoft.com/office/officeart/2005/8/layout/list1"/>
    <dgm:cxn modelId="{B4C50FCB-BFF1-430B-8ABE-A2DDE5EA24BC}" type="presParOf" srcId="{7F431EE4-0B0C-4185-9BE9-F57EB045484F}" destId="{29BA15E6-5650-4EAD-BC86-89301F08671A}" srcOrd="2" destOrd="0" presId="urn:microsoft.com/office/officeart/2005/8/layout/list1"/>
    <dgm:cxn modelId="{8C60D611-7E5E-4103-8857-3B3CC312AE7D}" type="presParOf" srcId="{7F431EE4-0B0C-4185-9BE9-F57EB045484F}" destId="{AC3C4793-DD08-4495-B34A-A08A0ED6EF34}" srcOrd="3" destOrd="0" presId="urn:microsoft.com/office/officeart/2005/8/layout/list1"/>
    <dgm:cxn modelId="{891F93BE-AD7A-44D9-93B5-9C766A7C8BDB}" type="presParOf" srcId="{7F431EE4-0B0C-4185-9BE9-F57EB045484F}" destId="{8D82FD29-8564-4250-881E-A3D1FBDF80F0}" srcOrd="4" destOrd="0" presId="urn:microsoft.com/office/officeart/2005/8/layout/list1"/>
    <dgm:cxn modelId="{1F306340-7436-47FB-BFE9-F6DDE4342A9B}" type="presParOf" srcId="{8D82FD29-8564-4250-881E-A3D1FBDF80F0}" destId="{FC8B6DE1-1FA7-47AA-B829-729395FE22FE}" srcOrd="0" destOrd="0" presId="urn:microsoft.com/office/officeart/2005/8/layout/list1"/>
    <dgm:cxn modelId="{9D0903E7-CC9E-43DC-8947-8BF276752E51}" type="presParOf" srcId="{8D82FD29-8564-4250-881E-A3D1FBDF80F0}" destId="{FE5B5ADC-46B0-4A7F-8C17-4D6CB27FF397}" srcOrd="1" destOrd="0" presId="urn:microsoft.com/office/officeart/2005/8/layout/list1"/>
    <dgm:cxn modelId="{DB6426BA-552A-404F-8980-FBF2B29D2323}" type="presParOf" srcId="{7F431EE4-0B0C-4185-9BE9-F57EB045484F}" destId="{C29F195F-9C89-490F-9498-D86F6F212E17}" srcOrd="5" destOrd="0" presId="urn:microsoft.com/office/officeart/2005/8/layout/list1"/>
    <dgm:cxn modelId="{838DAD1C-56FF-4F1E-96C2-73D038F3C00A}" type="presParOf" srcId="{7F431EE4-0B0C-4185-9BE9-F57EB045484F}" destId="{87C783AB-3FC9-4CAE-80EA-AE19D7858301}" srcOrd="6" destOrd="0" presId="urn:microsoft.com/office/officeart/2005/8/layout/list1"/>
    <dgm:cxn modelId="{C37F5052-5642-4FFC-814A-D5906A4B0A67}" type="presParOf" srcId="{7F431EE4-0B0C-4185-9BE9-F57EB045484F}" destId="{260764FE-46D7-43F7-8CCD-56846EF144F8}" srcOrd="7" destOrd="0" presId="urn:microsoft.com/office/officeart/2005/8/layout/list1"/>
    <dgm:cxn modelId="{E5252933-779C-4737-8A87-E97D618B4800}" type="presParOf" srcId="{7F431EE4-0B0C-4185-9BE9-F57EB045484F}" destId="{77ED2A81-AC15-481B-B1BA-16A6D5F39B90}" srcOrd="8" destOrd="0" presId="urn:microsoft.com/office/officeart/2005/8/layout/list1"/>
    <dgm:cxn modelId="{63248BF4-90EE-489E-8BE0-E3E4FC186484}" type="presParOf" srcId="{77ED2A81-AC15-481B-B1BA-16A6D5F39B90}" destId="{B2C8A3A2-7717-42AE-A429-5455EF8419D9}" srcOrd="0" destOrd="0" presId="urn:microsoft.com/office/officeart/2005/8/layout/list1"/>
    <dgm:cxn modelId="{E5D7BB60-9B38-4020-AB13-A854175E5C85}" type="presParOf" srcId="{77ED2A81-AC15-481B-B1BA-16A6D5F39B90}" destId="{43116931-18A8-41AF-877A-FDD67EDCED98}" srcOrd="1" destOrd="0" presId="urn:microsoft.com/office/officeart/2005/8/layout/list1"/>
    <dgm:cxn modelId="{9C9E753E-A316-48A4-9AD6-6C2E5CE83C3D}" type="presParOf" srcId="{7F431EE4-0B0C-4185-9BE9-F57EB045484F}" destId="{4BFDE0D3-45F2-4616-8C11-C943F293632C}" srcOrd="9" destOrd="0" presId="urn:microsoft.com/office/officeart/2005/8/layout/list1"/>
    <dgm:cxn modelId="{F858E1B2-AA4C-4A19-B5B5-5D047D5AB9A7}" type="presParOf" srcId="{7F431EE4-0B0C-4185-9BE9-F57EB045484F}" destId="{F2076FE9-DA02-456E-A7D5-423A776FDC3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11112"/>
          <a:ext cx="8496944" cy="378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5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59457" tIns="833120" rIns="6594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zarząd województwa zobowiązany jest do opracowania wojewódzkiego planu gospodarki odpadami,</a:t>
          </a:r>
          <a:endParaRPr lang="pl-PL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opiniowany jest przez organy wykonawcze </a:t>
          </a:r>
          <a:r>
            <a:rPr lang="pl-PL" sz="1800" b="1" kern="1200" dirty="0" smtClean="0"/>
            <a:t>gmin</a:t>
          </a:r>
          <a:r>
            <a:rPr lang="pl-PL" sz="1800" kern="1200" dirty="0" smtClean="0"/>
            <a:t> z obszaru województwa, w tym </a:t>
          </a:r>
          <a:r>
            <a:rPr lang="pl-PL" sz="1800" b="1" kern="1200" dirty="0" smtClean="0"/>
            <a:t>związków międzygminnych</a:t>
          </a:r>
          <a:r>
            <a:rPr lang="pl-PL" sz="1800" kern="1200" dirty="0" smtClean="0"/>
            <a:t>, a w zakresie związanym z ochroną wód – przez właściwego dyrektora </a:t>
          </a:r>
          <a:r>
            <a:rPr lang="pl-PL" sz="1800" b="1" kern="1200" dirty="0" smtClean="0"/>
            <a:t>RZGW</a:t>
          </a:r>
          <a:r>
            <a:rPr lang="pl-PL" sz="1800" b="0" kern="1200" dirty="0" smtClean="0"/>
            <a:t>,</a:t>
          </a:r>
          <a:endParaRPr lang="pl-PL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1" kern="1200" dirty="0" smtClean="0"/>
            <a:t>następnie</a:t>
          </a:r>
          <a:r>
            <a:rPr lang="pl-PL" sz="1800" kern="1200" dirty="0" smtClean="0"/>
            <a:t> projekt przekazywany jest do </a:t>
          </a:r>
          <a:r>
            <a:rPr lang="pl-PL" sz="1800" b="1" kern="1200" dirty="0" smtClean="0"/>
            <a:t>zaopiniowania</a:t>
          </a:r>
          <a:r>
            <a:rPr lang="pl-PL" sz="1800" kern="1200" dirty="0" smtClean="0"/>
            <a:t> </a:t>
          </a:r>
          <a:r>
            <a:rPr lang="pl-PL" sz="1800" b="1" kern="1200" dirty="0" smtClean="0"/>
            <a:t>i uzgodnienia przez MŚ, </a:t>
          </a:r>
          <a:endParaRPr lang="pl-PL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uchwalany przez sejmik województwa. </a:t>
          </a:r>
          <a:endParaRPr lang="pl-PL" sz="1800" b="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kern="1200" dirty="0" smtClean="0"/>
            <a:t>Uchwała w sprawie wykonania wojewódzkiego planu gospodarki odpadami jest </a:t>
          </a:r>
          <a:r>
            <a:rPr lang="pl-PL" sz="1800" b="1" kern="1200" dirty="0" smtClean="0"/>
            <a:t>aktem prawa miejscowego</a:t>
          </a:r>
          <a:r>
            <a:rPr lang="pl-PL" sz="1800" b="0" kern="1200" dirty="0" smtClean="0"/>
            <a:t>.</a:t>
          </a:r>
          <a:endParaRPr lang="pl-PL" sz="1800" b="1" i="1" kern="1200" dirty="0"/>
        </a:p>
      </dsp:txBody>
      <dsp:txXfrm>
        <a:off x="0" y="11112"/>
        <a:ext cx="8496944" cy="3780000"/>
      </dsp:txXfrm>
    </dsp:sp>
    <dsp:sp modelId="{E6E4AF1C-3AA5-423C-9472-8E3602E1F807}">
      <dsp:nvSpPr>
        <dsp:cNvPr id="0" name=""/>
        <dsp:cNvSpPr/>
      </dsp:nvSpPr>
      <dsp:spPr>
        <a:xfrm>
          <a:off x="360040" y="42415"/>
          <a:ext cx="8090343" cy="58761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Ustawa o odpadach z 14 grudnia 2012 r.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(Dz. U. z 2013 r., poz. 21, z późn. zm.)</a:t>
          </a:r>
          <a:endParaRPr lang="pl-PL" sz="1800" b="1" i="1" kern="1200" dirty="0"/>
        </a:p>
      </dsp:txBody>
      <dsp:txXfrm>
        <a:off x="360040" y="42415"/>
        <a:ext cx="8090343" cy="587613"/>
      </dsp:txXfrm>
    </dsp:sp>
    <dsp:sp modelId="{87C783AB-3FC9-4CAE-80EA-AE19D7858301}">
      <dsp:nvSpPr>
        <dsp:cNvPr id="0" name=""/>
        <dsp:cNvSpPr/>
      </dsp:nvSpPr>
      <dsp:spPr>
        <a:xfrm>
          <a:off x="0" y="4597512"/>
          <a:ext cx="8496944" cy="100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5B5ADC-46B0-4A7F-8C17-4D6CB27FF397}">
      <dsp:nvSpPr>
        <dsp:cNvPr id="0" name=""/>
        <dsp:cNvSpPr/>
      </dsp:nvSpPr>
      <dsp:spPr>
        <a:xfrm>
          <a:off x="404517" y="4007112"/>
          <a:ext cx="8090343" cy="1180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Ustawa z dnia 3 października 2008 r. o udostępnianiu informacji </a:t>
          </a:r>
          <a:br>
            <a:rPr lang="pl-PL" sz="1800" b="1" i="1" kern="1200" dirty="0" smtClean="0"/>
          </a:br>
          <a:r>
            <a:rPr lang="pl-PL" sz="1800" b="1" i="1" kern="1200" dirty="0" smtClean="0"/>
            <a:t>o środowisku i jego ochronie, udziale społeczeństwa w ochronie środowiska oraz o ocenach oddziaływania na środowisko</a:t>
          </a:r>
          <a:br>
            <a:rPr lang="pl-PL" sz="1800" b="1" i="1" kern="1200" dirty="0" smtClean="0"/>
          </a:br>
          <a:r>
            <a:rPr lang="pl-PL" sz="1800" b="1" i="1" kern="1200" dirty="0" smtClean="0"/>
            <a:t>(Dz. U</a:t>
          </a:r>
          <a:r>
            <a:rPr lang="pl-PL" sz="1800" b="1" i="1" kern="1200" dirty="0" smtClean="0">
              <a:solidFill>
                <a:schemeClr val="tx1"/>
              </a:solidFill>
            </a:rPr>
            <a:t>. </a:t>
          </a:r>
          <a:r>
            <a:rPr lang="pl-PL" sz="1800" b="1" i="1" kern="1200" dirty="0" smtClean="0">
              <a:solidFill>
                <a:schemeClr val="tx1"/>
              </a:solidFill>
              <a:effectLst/>
            </a:rPr>
            <a:t>z 2016, poz. 352, </a:t>
          </a:r>
          <a:r>
            <a:rPr lang="pl-PL" sz="1800" b="1" i="1" kern="1200" dirty="0" smtClean="0">
              <a:solidFill>
                <a:schemeClr val="tx1"/>
              </a:solidFill>
            </a:rPr>
            <a:t>z późn</a:t>
          </a:r>
          <a:r>
            <a:rPr lang="pl-PL" sz="1800" b="1" i="1" kern="1200" dirty="0" smtClean="0"/>
            <a:t>. zm.)</a:t>
          </a:r>
          <a:endParaRPr lang="pl-PL" sz="1800" b="1" i="1" kern="1200" dirty="0"/>
        </a:p>
      </dsp:txBody>
      <dsp:txXfrm>
        <a:off x="404517" y="4007112"/>
        <a:ext cx="8090343" cy="1180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515112"/>
          <a:ext cx="8496944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E4AF1C-3AA5-423C-9472-8E3602E1F807}">
      <dsp:nvSpPr>
        <dsp:cNvPr id="0" name=""/>
        <dsp:cNvSpPr/>
      </dsp:nvSpPr>
      <dsp:spPr>
        <a:xfrm>
          <a:off x="404517" y="519640"/>
          <a:ext cx="8090343" cy="9548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Ustawa z dnia 13 września 1996 r. o utrzymaniu czystości i porządku w gminach (Dz. U. t. j</a:t>
          </a:r>
          <a:r>
            <a:rPr lang="pl-PL" sz="1800" b="1" i="1" kern="1200" dirty="0" smtClean="0">
              <a:solidFill>
                <a:schemeClr val="tx1"/>
              </a:solidFill>
            </a:rPr>
            <a:t>. z 2016 r., poz. 250)</a:t>
          </a:r>
          <a:endParaRPr lang="pl-PL" sz="1800" b="1" i="1" kern="1200" dirty="0">
            <a:solidFill>
              <a:schemeClr val="tx1"/>
            </a:solidFill>
          </a:endParaRPr>
        </a:p>
      </dsp:txBody>
      <dsp:txXfrm>
        <a:off x="404517" y="519640"/>
        <a:ext cx="8090343" cy="954871"/>
      </dsp:txXfrm>
    </dsp:sp>
    <dsp:sp modelId="{87C783AB-3FC9-4CAE-80EA-AE19D7858301}">
      <dsp:nvSpPr>
        <dsp:cNvPr id="0" name=""/>
        <dsp:cNvSpPr/>
      </dsp:nvSpPr>
      <dsp:spPr>
        <a:xfrm>
          <a:off x="0" y="3463512"/>
          <a:ext cx="8496944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5B5ADC-46B0-4A7F-8C17-4D6CB27FF397}">
      <dsp:nvSpPr>
        <dsp:cNvPr id="0" name=""/>
        <dsp:cNvSpPr/>
      </dsp:nvSpPr>
      <dsp:spPr>
        <a:xfrm>
          <a:off x="404517" y="2504112"/>
          <a:ext cx="8090343" cy="19188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Rozporządzenie Ministra Środowiska z dnia 1 lipca 2015 r. w sprawie sposobu i formy sporządzania wojewódzkiego planu gospodarki odpadami oraz wzoru planu inwestycyjnego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(</a:t>
          </a:r>
          <a:r>
            <a:rPr lang="pl-PL" sz="1800" b="1" i="1" kern="1200" dirty="0" err="1" smtClean="0"/>
            <a:t>Dz.U</a:t>
          </a:r>
          <a:r>
            <a:rPr lang="pl-PL" sz="1800" b="1" i="1" kern="1200" dirty="0" smtClean="0"/>
            <a:t>. z 2015 r., poz. 1016)</a:t>
          </a:r>
          <a:endParaRPr lang="pl-PL" sz="1800" b="1" i="1" kern="1200" dirty="0"/>
        </a:p>
      </dsp:txBody>
      <dsp:txXfrm>
        <a:off x="404517" y="2504112"/>
        <a:ext cx="8090343" cy="19188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35469"/>
          <a:ext cx="8640960" cy="5581154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70635" tIns="1208024" rIns="67063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2000" kern="1200" dirty="0" smtClean="0"/>
            <a:t>zmniejszenie ilości powstających odpadów: ograniczenie marnotrawienia żywności, wprowadzenie selektywnego zbierania bioodpadów z zakładów zbiorowego żywienia; </a:t>
          </a:r>
          <a:endParaRPr lang="pl-PL" sz="2000" b="0" i="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zwiększanie świadomości społeczeństwa na temat właściwego gospodarowania odpadami komunalnymi, w tym odpadami żywności i innymi odpadami ulegającymi biodegradacji;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doprowadzenie do funkcjonowania systemów zagospodarowania odpadów zgodnie z hierarchią sposobów postępowania z odpadami.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kern="1200" dirty="0" smtClean="0"/>
            <a:t> </a:t>
          </a:r>
          <a:r>
            <a:rPr lang="pl-PL" sz="2000" b="1" kern="1200" dirty="0" smtClean="0"/>
            <a:t>do 2020 r. </a:t>
          </a:r>
          <a:r>
            <a:rPr lang="pl-PL" sz="2000" kern="1200" dirty="0" smtClean="0"/>
            <a:t>recyklingowi powinno być poddawane 50% odpadów komunalnych, zaś termicznemu przekształcaniu nie więcej niż 30% odpadów,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 smtClean="0"/>
            <a:t>do 2025 r. </a:t>
          </a:r>
          <a:r>
            <a:rPr lang="pl-PL" sz="2000" kern="1200" dirty="0" smtClean="0"/>
            <a:t>recyklingowi powinno być poddawane 60% odpadów komunalnych</a:t>
          </a:r>
          <a:r>
            <a:rPr lang="pl-PL" sz="1700" kern="1200" dirty="0" smtClean="0"/>
            <a:t>,</a:t>
          </a:r>
        </a:p>
      </dsp:txBody>
      <dsp:txXfrm>
        <a:off x="0" y="35469"/>
        <a:ext cx="8640960" cy="5581154"/>
      </dsp:txXfrm>
    </dsp:sp>
    <dsp:sp modelId="{E6E4AF1C-3AA5-423C-9472-8E3602E1F807}">
      <dsp:nvSpPr>
        <dsp:cNvPr id="0" name=""/>
        <dsp:cNvSpPr/>
      </dsp:nvSpPr>
      <dsp:spPr>
        <a:xfrm>
          <a:off x="411373" y="21775"/>
          <a:ext cx="8227468" cy="8520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/>
            <a:t>Odpady komunalne, w tym odpady żywności i inne odpady ulegające biodegradacji</a:t>
          </a:r>
          <a:endParaRPr lang="pl-PL" sz="1800" b="1" i="0" kern="1200" dirty="0"/>
        </a:p>
      </dsp:txBody>
      <dsp:txXfrm>
        <a:off x="411373" y="21775"/>
        <a:ext cx="8227468" cy="85203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63864"/>
          <a:ext cx="8496944" cy="5552759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59457" tIns="833120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i="0" kern="1200" dirty="0" smtClean="0"/>
            <a:t> </a:t>
          </a:r>
          <a:r>
            <a:rPr lang="pl-PL" sz="1700" kern="1200" dirty="0" smtClean="0"/>
            <a:t>zmniejszenie udziału zmieszanych odpadów komunalnych w całym strumieniu zbieranych odpadów (zwiększenie udziału odpadów zbieranych selektywnie);</a:t>
          </a:r>
          <a:endParaRPr lang="pl-PL" sz="1700" b="0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b="0" i="0" kern="1200" dirty="0" smtClean="0"/>
            <a:t> </a:t>
          </a:r>
          <a:r>
            <a:rPr lang="pl-PL" sz="1700" kern="1200" dirty="0" smtClean="0"/>
            <a:t>zmniejszenie ilości odpadów komunalnych ulegających biodegradacji kierowanych na składowiska odpadów, aby nie było składowanych w 2020 r. więcej niż 35% masy tych odpadów w stosunku do masy odpadów wytworzonych w 1995 r.; </a:t>
          </a:r>
          <a:endParaRPr lang="pl-PL" sz="1700" b="0" i="0" kern="1200" dirty="0" smtClean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zaprzestanie składowania odpadów ulegających biodegradacji selektywnie zebranych;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zmniejszenie liczby miejsc nielegalnego składowania odpadów komunalnych;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utworzenie systemu monitorowania gospodarki odpadami komunalnymi;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monitorowanie i kontrola postępowania z frakcją odpadów komunalnych wysortowywaną ze strumienia zmieszanych odpadów komunalnych i nieprzeznaczoną do składowania (frakcja 19 12 </a:t>
          </a:r>
          <a:r>
            <a:rPr lang="pl-PL" sz="1700" kern="1200" dirty="0" err="1" smtClean="0"/>
            <a:t>12</a:t>
          </a:r>
          <a:r>
            <a:rPr lang="pl-PL" sz="1700" kern="1200" dirty="0" smtClean="0"/>
            <a:t>);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zbilansowanie funkcjonowania systemu gospodarki odpadami komunalnymi w świetle obowiązującego </a:t>
          </a:r>
          <a:r>
            <a:rPr lang="pl-PL" sz="1700" b="1" kern="1200" dirty="0" smtClean="0"/>
            <a:t>zakazu składowania określonych frakcji odpadów </a:t>
          </a:r>
          <a:r>
            <a:rPr lang="pl-PL" sz="1700" kern="1200" dirty="0" smtClean="0"/>
            <a:t>komunalnych i pochodzących z przetwarzania odpadów komunalnych, w tym odpadów </a:t>
          </a:r>
          <a:r>
            <a:rPr lang="pl-PL" sz="1700" b="1" kern="1200" dirty="0" smtClean="0"/>
            <a:t>o zawartości ogólnego węgla organicznego powyżej 5% </a:t>
          </a:r>
          <a:r>
            <a:rPr lang="pl-PL" sz="1700" b="1" kern="1200" dirty="0" err="1" smtClean="0"/>
            <a:t>s.m</a:t>
          </a:r>
          <a:r>
            <a:rPr lang="pl-PL" sz="1700" kern="1200" dirty="0" smtClean="0"/>
            <a:t>., od 1 stycznia 2016 r.</a:t>
          </a:r>
        </a:p>
      </dsp:txBody>
      <dsp:txXfrm>
        <a:off x="0" y="63864"/>
        <a:ext cx="8496944" cy="5552759"/>
      </dsp:txXfrm>
    </dsp:sp>
    <dsp:sp modelId="{E6E4AF1C-3AA5-423C-9472-8E3602E1F807}">
      <dsp:nvSpPr>
        <dsp:cNvPr id="0" name=""/>
        <dsp:cNvSpPr/>
      </dsp:nvSpPr>
      <dsp:spPr>
        <a:xfrm>
          <a:off x="404517" y="34718"/>
          <a:ext cx="8090343" cy="58761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1" kern="1200" dirty="0" smtClean="0"/>
            <a:t>Odpady komunalne, w tym odpady żywności i inne odpady ulegające biodegradacji</a:t>
          </a:r>
          <a:endParaRPr lang="pl-PL" sz="1800" b="1" i="1" kern="1200" dirty="0"/>
        </a:p>
      </dsp:txBody>
      <dsp:txXfrm>
        <a:off x="404517" y="34718"/>
        <a:ext cx="8090343" cy="58761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12910"/>
          <a:ext cx="8496944" cy="23373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59457" tIns="1103884" rIns="6594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0" i="0" kern="1200" dirty="0" smtClean="0"/>
            <a:t>Kluczowy element – weryfikacja podziału na regiony od uchwalenia WPGO w 2012 r.</a:t>
          </a:r>
          <a:endParaRPr lang="pl-PL" sz="1800" b="0" i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0" i="0" kern="1200" dirty="0" smtClean="0"/>
            <a:t> Spotkanie </a:t>
          </a:r>
          <a:r>
            <a:rPr lang="pl-PL" sz="1800" b="0" i="0" strike="noStrike" kern="1200" dirty="0" smtClean="0">
              <a:solidFill>
                <a:schemeClr val="tx1"/>
              </a:solidFill>
            </a:rPr>
            <a:t>informacyjne</a:t>
          </a:r>
          <a:r>
            <a:rPr lang="pl-PL" sz="1800" b="0" i="0" kern="1200" dirty="0" smtClean="0"/>
            <a:t> – 17 grudnia 2015 r. – opinia </a:t>
          </a:r>
          <a:r>
            <a:rPr lang="pl-PL" sz="1800" b="0" i="0" kern="1200" dirty="0" err="1" smtClean="0"/>
            <a:t>ws</a:t>
          </a:r>
          <a:r>
            <a:rPr lang="pl-PL" sz="1800" b="0" i="0" kern="1200" dirty="0" smtClean="0"/>
            <a:t>. podziału województwa na regiony.</a:t>
          </a:r>
          <a:endParaRPr lang="pl-PL" sz="1800" b="0" i="0" kern="1200" dirty="0"/>
        </a:p>
      </dsp:txBody>
      <dsp:txXfrm>
        <a:off x="0" y="12910"/>
        <a:ext cx="8496944" cy="2337300"/>
      </dsp:txXfrm>
    </dsp:sp>
    <dsp:sp modelId="{E6E4AF1C-3AA5-423C-9472-8E3602E1F807}">
      <dsp:nvSpPr>
        <dsp:cNvPr id="0" name=""/>
        <dsp:cNvSpPr/>
      </dsp:nvSpPr>
      <dsp:spPr>
        <a:xfrm>
          <a:off x="404517" y="16602"/>
          <a:ext cx="8090343" cy="77858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kern="1200" dirty="0" smtClean="0"/>
            <a:t>Aktualizacja WPGO wraz z PI w zakresie odpadów komunalnych</a:t>
          </a:r>
          <a:endParaRPr lang="pl-PL" sz="1800" b="1" i="0" kern="1200" dirty="0"/>
        </a:p>
      </dsp:txBody>
      <dsp:txXfrm>
        <a:off x="404517" y="16602"/>
        <a:ext cx="8090343" cy="778587"/>
      </dsp:txXfrm>
    </dsp:sp>
    <dsp:sp modelId="{87C783AB-3FC9-4CAE-80EA-AE19D7858301}">
      <dsp:nvSpPr>
        <dsp:cNvPr id="0" name=""/>
        <dsp:cNvSpPr/>
      </dsp:nvSpPr>
      <dsp:spPr>
        <a:xfrm>
          <a:off x="0" y="3418690"/>
          <a:ext cx="8496944" cy="17529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59457" tIns="1103884" rIns="659457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800" b="0" i="1" kern="1200" dirty="0" smtClean="0"/>
            <a:t>Wymóg prawny, zawiera planowane instalacje ze wskazaniem tylko tych zasadnych do budowy</a:t>
          </a:r>
          <a:endParaRPr lang="pl-PL" sz="1800" b="0" i="0" kern="1200" dirty="0"/>
        </a:p>
      </dsp:txBody>
      <dsp:txXfrm>
        <a:off x="0" y="3418690"/>
        <a:ext cx="8496944" cy="1752975"/>
      </dsp:txXfrm>
    </dsp:sp>
    <dsp:sp modelId="{FE5B5ADC-46B0-4A7F-8C17-4D6CB27FF397}">
      <dsp:nvSpPr>
        <dsp:cNvPr id="0" name=""/>
        <dsp:cNvSpPr/>
      </dsp:nvSpPr>
      <dsp:spPr>
        <a:xfrm>
          <a:off x="406600" y="2593901"/>
          <a:ext cx="8090343" cy="15645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/>
            <a:t>Załącznik 1 – Plan Inwestycyjny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pl-PL" sz="1800" b="1" i="0" kern="1200" dirty="0"/>
        </a:p>
      </dsp:txBody>
      <dsp:txXfrm>
        <a:off x="406600" y="2593901"/>
        <a:ext cx="8090343" cy="15645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BA15E6-5650-4EAD-BC86-89301F08671A}">
      <dsp:nvSpPr>
        <dsp:cNvPr id="0" name=""/>
        <dsp:cNvSpPr/>
      </dsp:nvSpPr>
      <dsp:spPr>
        <a:xfrm>
          <a:off x="0" y="15051"/>
          <a:ext cx="8496944" cy="14994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59457" tIns="708152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i="1" kern="1200" dirty="0" smtClean="0"/>
            <a:t>pozyskane informacje w zakresie przynależności do regionów w tym m.in.: dane </a:t>
          </a:r>
          <a:br>
            <a:rPr lang="pl-PL" sz="1600" b="0" i="1" kern="1200" dirty="0" smtClean="0"/>
          </a:br>
          <a:r>
            <a:rPr lang="pl-PL" sz="1600" b="0" i="1" kern="1200" dirty="0" smtClean="0"/>
            <a:t>o planowanych inwestycjach gminnych, dane o stawkach za odbiór odpadów, problemy w gospodarce odpadami</a:t>
          </a:r>
          <a:endParaRPr lang="pl-PL" sz="1600" b="0" i="1" kern="1200" dirty="0"/>
        </a:p>
      </dsp:txBody>
      <dsp:txXfrm>
        <a:off x="0" y="15051"/>
        <a:ext cx="8496944" cy="1499400"/>
      </dsp:txXfrm>
    </dsp:sp>
    <dsp:sp modelId="{E6E4AF1C-3AA5-423C-9472-8E3602E1F807}">
      <dsp:nvSpPr>
        <dsp:cNvPr id="0" name=""/>
        <dsp:cNvSpPr/>
      </dsp:nvSpPr>
      <dsp:spPr>
        <a:xfrm>
          <a:off x="404517" y="17420"/>
          <a:ext cx="8090343" cy="49947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/>
            <a:t>Analiza ankiet gminnych</a:t>
          </a:r>
          <a:endParaRPr lang="pl-PL" sz="1800" b="1" i="0" kern="1200" dirty="0"/>
        </a:p>
      </dsp:txBody>
      <dsp:txXfrm>
        <a:off x="404517" y="17420"/>
        <a:ext cx="8090343" cy="499471"/>
      </dsp:txXfrm>
    </dsp:sp>
    <dsp:sp modelId="{87C783AB-3FC9-4CAE-80EA-AE19D7858301}">
      <dsp:nvSpPr>
        <dsp:cNvPr id="0" name=""/>
        <dsp:cNvSpPr/>
      </dsp:nvSpPr>
      <dsp:spPr>
        <a:xfrm>
          <a:off x="0" y="2199892"/>
          <a:ext cx="8496944" cy="1071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59457" tIns="708152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i="1" kern="1200" dirty="0" smtClean="0"/>
            <a:t>istniejące i planowane instalacje, w tym składowiska</a:t>
          </a:r>
          <a:endParaRPr lang="pl-PL" sz="1600" b="0" i="1" kern="1200" dirty="0"/>
        </a:p>
      </dsp:txBody>
      <dsp:txXfrm>
        <a:off x="0" y="2199892"/>
        <a:ext cx="8496944" cy="1071000"/>
      </dsp:txXfrm>
    </dsp:sp>
    <dsp:sp modelId="{FE5B5ADC-46B0-4A7F-8C17-4D6CB27FF397}">
      <dsp:nvSpPr>
        <dsp:cNvPr id="0" name=""/>
        <dsp:cNvSpPr/>
      </dsp:nvSpPr>
      <dsp:spPr>
        <a:xfrm>
          <a:off x="404517" y="1698052"/>
          <a:ext cx="8090343" cy="10036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FFFF0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/>
            <a:t>Analiza ankiet zarządzających instalacjami</a:t>
          </a:r>
          <a:endParaRPr lang="pl-PL" sz="1800" b="1" i="0" kern="1200" dirty="0"/>
        </a:p>
      </dsp:txBody>
      <dsp:txXfrm>
        <a:off x="404517" y="1698052"/>
        <a:ext cx="8090343" cy="1003680"/>
      </dsp:txXfrm>
    </dsp:sp>
    <dsp:sp modelId="{F2076FE9-DA02-456E-A7D5-423A776FDC3F}">
      <dsp:nvSpPr>
        <dsp:cNvPr id="0" name=""/>
        <dsp:cNvSpPr/>
      </dsp:nvSpPr>
      <dsp:spPr>
        <a:xfrm>
          <a:off x="0" y="3956332"/>
          <a:ext cx="8496944" cy="1285200"/>
        </a:xfrm>
        <a:prstGeom prst="rect">
          <a:avLst/>
        </a:prstGeom>
        <a:solidFill>
          <a:schemeClr val="lt1"/>
        </a:solidFill>
        <a:ln w="2540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59457" tIns="708152" rIns="65945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pl-PL" sz="1600" b="0" i="1" kern="1200" dirty="0" smtClean="0"/>
            <a:t>dane ilościowe w podziale na kody odpadów i instalacje, do których te odpady zostały przekazane </a:t>
          </a:r>
          <a:endParaRPr lang="pl-PL" sz="1600" b="0" i="1" kern="1200" dirty="0"/>
        </a:p>
      </dsp:txBody>
      <dsp:txXfrm>
        <a:off x="0" y="3956332"/>
        <a:ext cx="8496944" cy="1285200"/>
      </dsp:txXfrm>
    </dsp:sp>
    <dsp:sp modelId="{43116931-18A8-41AF-877A-FDD67EDCED98}">
      <dsp:nvSpPr>
        <dsp:cNvPr id="0" name=""/>
        <dsp:cNvSpPr/>
      </dsp:nvSpPr>
      <dsp:spPr>
        <a:xfrm>
          <a:off x="404517" y="3454492"/>
          <a:ext cx="8090343" cy="10036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1800" b="1" i="0" kern="1200" dirty="0" smtClean="0">
              <a:solidFill>
                <a:schemeClr val="tx1"/>
              </a:solidFill>
            </a:rPr>
            <a:t>Analiza danych ze Sprawozdań wójtów, burmistrzów i prezydentów </a:t>
          </a:r>
          <a:br>
            <a:rPr lang="pl-PL" sz="1800" b="1" i="0" kern="1200" dirty="0" smtClean="0">
              <a:solidFill>
                <a:schemeClr val="tx1"/>
              </a:solidFill>
            </a:rPr>
          </a:br>
          <a:r>
            <a:rPr lang="pl-PL" sz="1800" b="1" i="0" kern="1200" dirty="0" smtClean="0">
              <a:solidFill>
                <a:schemeClr val="tx1"/>
              </a:solidFill>
            </a:rPr>
            <a:t>z zakresu gospodarki odpadami komunalnymi</a:t>
          </a:r>
          <a:endParaRPr lang="pl-PL" sz="1800" b="1" i="0" kern="1200" dirty="0">
            <a:solidFill>
              <a:schemeClr val="tx1"/>
            </a:solidFill>
          </a:endParaRPr>
        </a:p>
      </dsp:txBody>
      <dsp:txXfrm>
        <a:off x="404517" y="3454492"/>
        <a:ext cx="8090343" cy="1003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A5CB2-0E67-4DEC-A7D8-7FB7946A87E1}" type="datetimeFigureOut">
              <a:rPr lang="pl-PL" smtClean="0"/>
              <a:pPr/>
              <a:t>2016-08-03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129B0-4527-44B0-AB5B-14D192AA0C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6331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129B0-4527-44B0-AB5B-14D192AA0CFD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FD04-E0D4-4FEE-866D-63F97A8D1EAF}" type="datetimeFigureOut">
              <a:rPr lang="pl-PL" smtClean="0"/>
              <a:pPr/>
              <a:t>2016-08-03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5FD04-E0D4-4FEE-866D-63F97A8D1EAF}" type="datetimeFigureOut">
              <a:rPr lang="pl-PL" smtClean="0"/>
              <a:pPr/>
              <a:t>2016-08-03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D3AD8-B388-4770-8539-6288E818A1A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08720"/>
            <a:ext cx="8429684" cy="5643602"/>
          </a:xfrm>
          <a:prstGeom prst="rect">
            <a:avLst/>
          </a:prstGeom>
          <a:noFill/>
        </p:spPr>
      </p:pic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2428892" cy="66435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395536" y="2348880"/>
            <a:ext cx="8136904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Aktualizacja Wojewódzkiego Planu Gospodarki Odpadami wraz z Planem Inwestycyjnym </a:t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3600" dirty="0" smtClean="0">
                <a:solidFill>
                  <a:schemeClr val="bg1"/>
                </a:solidFill>
              </a:rPr>
              <a:t>w zakresie odpadów komunalnych </a:t>
            </a:r>
          </a:p>
          <a:p>
            <a:pPr algn="ctr"/>
            <a:endParaRPr lang="pl-PL" sz="2400" dirty="0" smtClean="0">
              <a:solidFill>
                <a:schemeClr val="bg1"/>
              </a:solidFill>
            </a:endParaRPr>
          </a:p>
          <a:p>
            <a:pPr algn="ctr"/>
            <a:r>
              <a:rPr lang="pl-PL" sz="2800" b="1" dirty="0" smtClean="0">
                <a:solidFill>
                  <a:schemeClr val="bg1">
                    <a:lumMod val="85000"/>
                  </a:schemeClr>
                </a:solidFill>
              </a:rPr>
              <a:t>SPOTKANIE KONSULTACYJNE</a:t>
            </a:r>
            <a:endParaRPr lang="pl-PL" sz="2800" b="1" dirty="0">
              <a:solidFill>
                <a:schemeClr val="bg1">
                  <a:lumMod val="85000"/>
                </a:schemeClr>
              </a:solidFill>
              <a:latin typeface="Verdana" pitchFamily="34" charset="0"/>
            </a:endParaRPr>
          </a:p>
          <a:p>
            <a:endParaRPr lang="pl-PL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r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</a:pPr>
            <a:r>
              <a:rPr lang="pl-PL" altLang="pl-PL" b="1" smtClean="0">
                <a:solidFill>
                  <a:schemeClr val="bg1">
                    <a:lumMod val="85000"/>
                  </a:schemeClr>
                </a:solidFill>
              </a:rPr>
              <a:t>Gorzów Wlkp., 03 </a:t>
            </a:r>
            <a:r>
              <a:rPr lang="pl-PL" altLang="pl-PL" b="1" dirty="0" smtClean="0">
                <a:solidFill>
                  <a:schemeClr val="bg1">
                    <a:lumMod val="85000"/>
                  </a:schemeClr>
                </a:solidFill>
              </a:rPr>
              <a:t>sierpień 2016 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12768" cy="1143000"/>
          </a:xfrm>
        </p:spPr>
        <p:txBody>
          <a:bodyPr>
            <a:noAutofit/>
          </a:bodyPr>
          <a:lstStyle/>
          <a:p>
            <a:r>
              <a:rPr lang="pl-PL" sz="3500" dirty="0" smtClean="0"/>
              <a:t>Ogólne informacje </a:t>
            </a:r>
            <a:br>
              <a:rPr lang="pl-PL" sz="3500" dirty="0" smtClean="0"/>
            </a:br>
            <a:r>
              <a:rPr lang="pl-PL" sz="3500" dirty="0" smtClean="0"/>
              <a:t>o województwie</a:t>
            </a:r>
            <a:endParaRPr lang="pl-PL" sz="3500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680520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Ilość odebranych odpadów komunalnych ogółem: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2012 r. - 240 576,65 Mg, 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2013 r. – 123 234,96 Mg,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w 2014 r. – 345 199,7 Mg, w tym: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niesegregowane (zmieszane) odpady komunalne - 258 964,2,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tj. ok. 75%,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odpady ulegające biodegradacji – 26 200,6 Mg, tj. ok. 7,6%,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selektywnie zebrane 4 frakcje: papier, metal, tworzywa sztuczne, szkło - 23 176,7 Mg, tj. ok. 7%.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osiągnięte poziomy składowania OKUB – 27,7% (dopuszczalny 75%).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ilość PSZOK – 54.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12768" cy="1143000"/>
          </a:xfrm>
        </p:spPr>
        <p:txBody>
          <a:bodyPr>
            <a:noAutofit/>
          </a:bodyPr>
          <a:lstStyle/>
          <a:p>
            <a:r>
              <a:rPr lang="pl-PL" sz="3500" dirty="0" smtClean="0"/>
              <a:t>Ogólne informacje </a:t>
            </a:r>
            <a:br>
              <a:rPr lang="pl-PL" sz="3500" dirty="0" smtClean="0"/>
            </a:br>
            <a:r>
              <a:rPr lang="pl-PL" sz="3500" dirty="0" smtClean="0"/>
              <a:t>o województwie</a:t>
            </a:r>
            <a:endParaRPr lang="pl-PL" sz="3500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824536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W roku 2014 na terenie województwa lubuskiego zmieszane odpady przetwarzane były w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6  instalacjach MBP (RIPOK): ZUO Sp. z o.o. w Gorzowie Wielkopolskim (obecnie INNEKO Sp. z o.o.),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Wexpool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Sp. z o.o. w m. Zbąszynek;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ZGKiM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w Zielonej Górze, TEW w m.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Kiełcz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i Nowa Sól, AGMAREX w m. Nowy Świat (obecnie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Exped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Eco Sp. z o.o.), SITA ZACHÓD Sp. z o.o. w m. Kartowice,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5 kompostowniach (RIPOK): CZG-12 w m. Sulęcin, ZUO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Sp. z o.o. w Gorzowie Wielkopolskim (obecnie INNEKO Sp. z o.o.), TEW Sp. z o.o. w m.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Kiełcz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i Nowa Sól, AGMAREX w m. Nowy Świat (obecnie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Exped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Eco Sp. z o.o.), SITA ZACHÓD </a:t>
            </a:r>
            <a:br>
              <a:rPr lang="pl-PL" sz="2000" dirty="0" smtClean="0">
                <a:latin typeface="Arial" pitchFamily="34" charset="0"/>
                <a:cs typeface="Arial" pitchFamily="34" charset="0"/>
              </a:rPr>
            </a:br>
            <a:r>
              <a:rPr lang="pl-PL" sz="2000" dirty="0" smtClean="0">
                <a:latin typeface="Arial" pitchFamily="34" charset="0"/>
                <a:cs typeface="Arial" pitchFamily="34" charset="0"/>
              </a:rPr>
              <a:t>Sp. z o.o. w m. Kartowice,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8 składowiskach o statusie RIPOK: m. Kunowice,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Długoszyn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Gorzów Wlkp. (obecnie INNEKO Sp. z o.o.), m. Kartowice, m. Nowy Świat (obecnie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Exped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Eco Sp. z o.o.),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Kiełcz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 Stypułów.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79512" y="1484784"/>
            <a:ext cx="4176464" cy="3024336"/>
          </a:xfrm>
        </p:spPr>
        <p:txBody>
          <a:bodyPr>
            <a:normAutofit/>
          </a:bodyPr>
          <a:lstStyle/>
          <a:p>
            <a:r>
              <a:rPr lang="pl-PL" altLang="pl-PL" dirty="0" smtClean="0"/>
              <a:t>Podział województwa na regiony</a:t>
            </a:r>
            <a:br>
              <a:rPr lang="pl-PL" altLang="pl-PL" dirty="0" smtClean="0"/>
            </a:br>
            <a:endParaRPr lang="pl-PL" dirty="0"/>
          </a:p>
        </p:txBody>
      </p:sp>
      <p:pic>
        <p:nvPicPr>
          <p:cNvPr id="10" name="Obraz 9" descr="Rysunek 1poprawion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4661" y="0"/>
            <a:ext cx="4719338" cy="666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179512" y="3933056"/>
            <a:ext cx="417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500" dirty="0" smtClean="0">
                <a:solidFill>
                  <a:schemeClr val="accent6">
                    <a:lumMod val="50000"/>
                  </a:schemeClr>
                </a:solidFill>
              </a:rPr>
              <a:t> wykaz związków </a:t>
            </a:r>
            <a:br>
              <a:rPr lang="pl-PL" sz="25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l-PL" sz="2500" dirty="0" smtClean="0">
                <a:solidFill>
                  <a:schemeClr val="accent6">
                    <a:lumMod val="50000"/>
                  </a:schemeClr>
                </a:solidFill>
              </a:rPr>
              <a:t>i porozumień międzygminnych</a:t>
            </a:r>
          </a:p>
          <a:p>
            <a:pPr>
              <a:buFont typeface="Arial" pitchFamily="34" charset="0"/>
              <a:buChar char="•"/>
            </a:pPr>
            <a:r>
              <a:rPr lang="pl-PL" sz="2500" dirty="0" smtClean="0">
                <a:solidFill>
                  <a:schemeClr val="accent6">
                    <a:lumMod val="50000"/>
                  </a:schemeClr>
                </a:solidFill>
              </a:rPr>
              <a:t> wykaz PSZOK</a:t>
            </a:r>
            <a:endParaRPr lang="pl-PL" sz="25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816424" cy="1656184"/>
          </a:xfrm>
        </p:spPr>
        <p:txBody>
          <a:bodyPr>
            <a:normAutofit/>
          </a:bodyPr>
          <a:lstStyle/>
          <a:p>
            <a:r>
              <a:rPr lang="pl-PL" altLang="pl-PL" sz="4000" dirty="0" smtClean="0"/>
              <a:t>Region północny</a:t>
            </a:r>
            <a:endParaRPr lang="pl-PL" sz="4000" dirty="0"/>
          </a:p>
        </p:txBody>
      </p:sp>
      <p:pic>
        <p:nvPicPr>
          <p:cNvPr id="7" name="Obraz 6" descr="Rysunek 1poprawiony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5976" y="405859"/>
            <a:ext cx="4596333" cy="5470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rostokąt 8"/>
          <p:cNvSpPr/>
          <p:nvPr/>
        </p:nvSpPr>
        <p:spPr>
          <a:xfrm>
            <a:off x="179512" y="2420888"/>
            <a:ext cx="4283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47CC1"/>
              </a:buClr>
              <a:buFont typeface="Arial" pitchFamily="34" charset="0"/>
              <a:buChar char="•"/>
            </a:pPr>
            <a:r>
              <a:rPr lang="pl-PL" sz="2000" dirty="0" smtClean="0"/>
              <a:t>  w2015 r. zamieszkiwało 213 842 osób, </a:t>
            </a:r>
          </a:p>
          <a:p>
            <a:pPr>
              <a:buClr>
                <a:srgbClr val="0070C0"/>
              </a:buClr>
              <a:buFont typeface="Arial" pitchFamily="34" charset="0"/>
              <a:buChar char="•"/>
            </a:pPr>
            <a:r>
              <a:rPr lang="pl-PL" sz="2000" dirty="0" smtClean="0"/>
              <a:t>  do regionu należy 11 gmin: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/>
              <a:t>Celowy Związek Gmin MG-6:: Bogdaniec, Deszczno, Gorzów Wielkopolski, Kłodawa, Lubiszyn, Santok 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/>
              <a:t> SGO 5: Dobiegniew, Stare Kurowo, Strzelce Krajeńskie, Zwierzyn,</a:t>
            </a:r>
          </a:p>
          <a:p>
            <a:pPr lvl="1">
              <a:buClr>
                <a:srgbClr val="0070C0"/>
              </a:buClr>
              <a:buFont typeface="Wingdings" pitchFamily="2" charset="2"/>
              <a:buChar char="ü"/>
            </a:pPr>
            <a:r>
              <a:rPr lang="pl-PL" sz="2000" dirty="0" smtClean="0"/>
              <a:t> gmina niezrzeszona: Drezdenko.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08912" cy="720080"/>
          </a:xfrm>
        </p:spPr>
        <p:txBody>
          <a:bodyPr>
            <a:noAutofit/>
          </a:bodyPr>
          <a:lstStyle/>
          <a:p>
            <a:r>
              <a:rPr lang="pl-PL" sz="2200" dirty="0" smtClean="0"/>
              <a:t>Prognozowana masa odpadów do zebrania/odebrania </a:t>
            </a:r>
            <a:br>
              <a:rPr lang="pl-PL" sz="2200" dirty="0" smtClean="0"/>
            </a:br>
            <a:r>
              <a:rPr lang="pl-PL" sz="2200" dirty="0" smtClean="0"/>
              <a:t>w regionie północnym w latach 2016-2022 </a:t>
            </a:r>
            <a:endParaRPr lang="pl-PL" sz="2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67545" y="2277300"/>
          <a:ext cx="8280918" cy="3441192"/>
        </p:xfrm>
        <a:graphic>
          <a:graphicData uri="http://schemas.openxmlformats.org/drawingml/2006/table">
            <a:tbl>
              <a:tblPr/>
              <a:tblGrid>
                <a:gridCol w="2592287"/>
                <a:gridCol w="864096"/>
                <a:gridCol w="720080"/>
                <a:gridCol w="864096"/>
                <a:gridCol w="784238"/>
                <a:gridCol w="834717"/>
                <a:gridCol w="834717"/>
                <a:gridCol w="786687"/>
              </a:tblGrid>
              <a:tr h="1577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Rodzaj/grupa odpadów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Prognozowana masa odpadów [Mg/rok]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5773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91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Zmieszane odpady komunalne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(20 03 01)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64 895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62 647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60 469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57 144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53 992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51 005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48 687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Odpady ulegające biodegradacji, w tym odpady zielone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14 765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16 327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18 051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19 939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22 006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24 265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26 771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Odpady zielone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1 206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1 334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1 475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1 616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1 753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1 885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2 044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4 frakcje (papier, tworzywa sztuczne, szkło i metale)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3 681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4 151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4 652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5 167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5 614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6 047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6 463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Odpady budowlane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2 186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2 220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2 254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2 287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2 321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2 356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2 390  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Pozostałość po przetworzeniu, przeznaczona do składowania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32 447,5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31 323,5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30 234,5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28 572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26 996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25 502,5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chemeClr val="tx1"/>
                          </a:solidFill>
                          <a:latin typeface="Arial Narrow"/>
                          <a:ea typeface="Times New Roman"/>
                          <a:cs typeface="Times New Roman"/>
                        </a:rPr>
                        <a:t>24 343,5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ytuł 4"/>
          <p:cNvSpPr txBox="1">
            <a:spLocks/>
          </p:cNvSpPr>
          <p:nvPr/>
        </p:nvSpPr>
        <p:spPr>
          <a:xfrm>
            <a:off x="3059832" y="188640"/>
            <a:ext cx="48965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alt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 </a:t>
            </a:r>
            <a:r>
              <a:rPr lang="pl-PL" altLang="pl-PL" sz="4000" dirty="0" smtClean="0"/>
              <a:t>północny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936104"/>
          </a:xfrm>
        </p:spPr>
        <p:txBody>
          <a:bodyPr>
            <a:normAutofit/>
          </a:bodyPr>
          <a:lstStyle/>
          <a:p>
            <a:r>
              <a:rPr lang="pl-PL" sz="2200" dirty="0" smtClean="0"/>
              <a:t>Bilans mocy przerobowych RIPOK, w stosunku do prognozowanej masy wytwarzanych odpadów komunalnych w regionie północnym</a:t>
            </a:r>
            <a:endParaRPr lang="pl-PL" sz="2900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0" y="2060848"/>
          <a:ext cx="8964488" cy="4045242"/>
        </p:xfrm>
        <a:graphic>
          <a:graphicData uri="http://schemas.openxmlformats.org/drawingml/2006/table">
            <a:tbl>
              <a:tblPr/>
              <a:tblGrid>
                <a:gridCol w="721868"/>
                <a:gridCol w="901622"/>
                <a:gridCol w="1270557"/>
                <a:gridCol w="1482317"/>
                <a:gridCol w="988211"/>
                <a:gridCol w="1270557"/>
                <a:gridCol w="1411730"/>
                <a:gridCol w="917626"/>
              </a:tblGrid>
              <a:tr h="19442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Rodzaj instalacji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Masa odpadów do przetworzenia w 2014 r.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Moc przerobowa instalacji [Mg/rok] / Pozostała pojemność składowiska w 2016 r. [m</a:t>
                      </a:r>
                      <a:r>
                        <a:rPr lang="pl-PL" sz="14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Wynik bilansu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dla roku </a:t>
                      </a:r>
                      <a:r>
                        <a:rPr lang="pl-PL" sz="1400" dirty="0" smtClean="0">
                          <a:latin typeface="Arial Narrow"/>
                          <a:ea typeface="Times New Roman"/>
                          <a:cs typeface="Times New Roman"/>
                        </a:rPr>
                        <a:t>2016</a:t>
                      </a:r>
                      <a:endParaRPr lang="pl-PL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Prognozowana masa odpadów do przetworzenia w 2018 r.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Moc przerobowa instalacji [Mg/rok] / Pozostała pojemność składowiska w 2018 r. [m</a:t>
                      </a:r>
                      <a:r>
                        <a:rPr lang="pl-PL" sz="14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Wynik bilansu dla roku </a:t>
                      </a:r>
                      <a:r>
                        <a:rPr lang="pl-PL" sz="1400" dirty="0" smtClean="0">
                          <a:latin typeface="Arial Narrow"/>
                          <a:ea typeface="Times New Roman"/>
                          <a:cs typeface="Times New Roman"/>
                        </a:rPr>
                        <a:t>2018</a:t>
                      </a:r>
                      <a:endParaRPr lang="pl-PL" sz="14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4912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Instalacja MBP [Mg/rok]</a:t>
                      </a:r>
                      <a:r>
                        <a:rPr lang="pl-PL" sz="1400" baseline="30000">
                          <a:latin typeface="Arial Narrow"/>
                          <a:ea typeface="Times New Roman"/>
                          <a:cs typeface="Times New Roman"/>
                        </a:rPr>
                        <a:t>1)</a:t>
                      </a:r>
                      <a:endParaRPr lang="pl-PL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Arial Narrow"/>
                          <a:ea typeface="Times New Roman"/>
                          <a:cs typeface="Times New Roman"/>
                        </a:rPr>
                        <a:t>cz. mech.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52 464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58 300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+5 836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60 469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60 000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-469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87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cz. biol.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26 232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31 500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+5 268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30 234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31 500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+1 266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2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Kompostownia odpadów zielonych [Mg/rok]</a:t>
                      </a:r>
                      <a:r>
                        <a:rPr lang="pl-PL" sz="1400" baseline="30000">
                          <a:latin typeface="Arial Narrow"/>
                          <a:ea typeface="Times New Roman"/>
                          <a:cs typeface="Times New Roman"/>
                        </a:rPr>
                        <a:t>7)</a:t>
                      </a:r>
                      <a:endParaRPr lang="pl-PL" sz="140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9 522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3 500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-6 022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18 051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13 500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-4 551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Składowisko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latin typeface="Arial Narrow"/>
                          <a:ea typeface="Times New Roman"/>
                          <a:cs typeface="Times New Roman"/>
                        </a:rPr>
                        <a:t>[m³]</a:t>
                      </a:r>
                    </a:p>
                  </a:txBody>
                  <a:tcPr marL="21685" marR="216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272 982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latin typeface="Arial Narrow"/>
                          <a:ea typeface="Times New Roman"/>
                          <a:cs typeface="Times New Roman"/>
                        </a:rPr>
                        <a:t>+272 982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96 000</a:t>
                      </a:r>
                      <a:r>
                        <a:rPr lang="pl-PL" sz="1600" baseline="30000" dirty="0">
                          <a:latin typeface="Arial Narrow"/>
                          <a:ea typeface="Times New Roman"/>
                          <a:cs typeface="Times New Roman"/>
                        </a:rPr>
                        <a:t>1), 2)</a:t>
                      </a: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176 982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+178 152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ytuł 4"/>
          <p:cNvSpPr txBox="1">
            <a:spLocks/>
          </p:cNvSpPr>
          <p:nvPr/>
        </p:nvSpPr>
        <p:spPr>
          <a:xfrm>
            <a:off x="3059832" y="188640"/>
            <a:ext cx="48965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alt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 </a:t>
            </a:r>
            <a:r>
              <a:rPr lang="pl-PL" altLang="pl-PL" sz="4000" dirty="0" smtClean="0"/>
              <a:t>północny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Istniejące regionalne instalacje do mechaniczno-biologicznego przetwarzania zmieszanych odpadów komunalnych na terenie regionu północnego</a:t>
            </a:r>
            <a:endParaRPr lang="pl-PL" sz="2900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23528" y="2420888"/>
          <a:ext cx="8496942" cy="1962912"/>
        </p:xfrm>
        <a:graphic>
          <a:graphicData uri="http://schemas.openxmlformats.org/drawingml/2006/table">
            <a:tbl>
              <a:tblPr/>
              <a:tblGrid>
                <a:gridCol w="534828"/>
                <a:gridCol w="1193364"/>
                <a:gridCol w="1910199"/>
                <a:gridCol w="2042664"/>
                <a:gridCol w="1408793"/>
                <a:gridCol w="1407094"/>
              </a:tblGrid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Lp.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Gmina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Nazwa i adres instalacji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Podmiot odpowiedzialny za eksploatację instalacji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Przepustowość części mechanicznej</a:t>
                      </a:r>
                      <a:b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</a:b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[Mg/rok]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Przepustowość części biologicznej</a:t>
                      </a:r>
                      <a:b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</a:b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[Mg/rok]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6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Gorzów Wielkopolski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MBP, ul. Teatralna 49, 66-400 Gorzów Wielkopolski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INNEKO Sp. z o.o.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Gorzów Wielkopolski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58 300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31 500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ytuł 4"/>
          <p:cNvSpPr txBox="1">
            <a:spLocks/>
          </p:cNvSpPr>
          <p:nvPr/>
        </p:nvSpPr>
        <p:spPr>
          <a:xfrm>
            <a:off x="3059832" y="188640"/>
            <a:ext cx="48965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alt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 </a:t>
            </a:r>
            <a:r>
              <a:rPr lang="pl-PL" altLang="pl-PL" sz="4000" dirty="0" smtClean="0"/>
              <a:t>północny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Istniejące regionalne kompostownie odpadów zielonych i innych odpadów ulegających biodegradacji zbieranych selektywnie na terenie regionu północnego</a:t>
            </a:r>
            <a:endParaRPr lang="pl-PL" sz="2900" dirty="0">
              <a:solidFill>
                <a:srgbClr val="FF000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323528" y="2409063"/>
          <a:ext cx="8424936" cy="1863852"/>
        </p:xfrm>
        <a:graphic>
          <a:graphicData uri="http://schemas.openxmlformats.org/drawingml/2006/table">
            <a:tbl>
              <a:tblPr/>
              <a:tblGrid>
                <a:gridCol w="530296"/>
                <a:gridCol w="1053880"/>
                <a:gridCol w="2146385"/>
                <a:gridCol w="2931878"/>
                <a:gridCol w="1762497"/>
              </a:tblGrid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Lp.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Gmina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Nazwa i adres instalacji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Podmiot eksploatujący instalacje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Zdolność przerobowa roczna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[Mg/rok]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14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>
                          <a:latin typeface="Arial Narrow"/>
                          <a:ea typeface="Times New Roman"/>
                          <a:cs typeface="Times New Roman"/>
                        </a:rPr>
                        <a:t>Gorzów Wielkopolski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Narrow"/>
                          <a:ea typeface="Times New Roman"/>
                          <a:cs typeface="Times New Roman"/>
                        </a:rPr>
                        <a:t>Kompostownia, </a:t>
                      </a:r>
                      <a:r>
                        <a:rPr lang="pl-PL" sz="1800" dirty="0" smtClean="0">
                          <a:latin typeface="Arial Narrow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pl-PL" sz="1800" dirty="0" smtClean="0">
                          <a:latin typeface="Arial Narrow"/>
                          <a:ea typeface="Times New Roman"/>
                          <a:cs typeface="Times New Roman"/>
                        </a:rPr>
                      </a:br>
                      <a:r>
                        <a:rPr lang="pl-PL" sz="1800" dirty="0" smtClean="0">
                          <a:latin typeface="Arial Narrow"/>
                          <a:ea typeface="Times New Roman"/>
                          <a:cs typeface="Times New Roman"/>
                        </a:rPr>
                        <a:t>ul</a:t>
                      </a:r>
                      <a:r>
                        <a:rPr lang="pl-PL" sz="1800" dirty="0">
                          <a:latin typeface="Arial Narrow"/>
                          <a:ea typeface="Times New Roman"/>
                          <a:cs typeface="Times New Roman"/>
                        </a:rPr>
                        <a:t>. Teatralna 49, 66-400 Gorzów Wielkopolski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Narrow"/>
                          <a:ea typeface="Times New Roman"/>
                          <a:cs typeface="Times New Roman"/>
                        </a:rPr>
                        <a:t>INNEKO Sp. z o.o.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Narrow"/>
                          <a:ea typeface="Times New Roman"/>
                          <a:cs typeface="Times New Roman"/>
                        </a:rPr>
                        <a:t>Gorzów Wielkopolski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Arial Narrow"/>
                          <a:ea typeface="Times New Roman"/>
                          <a:cs typeface="Times New Roman"/>
                        </a:rPr>
                        <a:t>3 500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Tytuł 4"/>
          <p:cNvSpPr txBox="1">
            <a:spLocks/>
          </p:cNvSpPr>
          <p:nvPr/>
        </p:nvSpPr>
        <p:spPr>
          <a:xfrm>
            <a:off x="3059832" y="188640"/>
            <a:ext cx="48965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alt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 </a:t>
            </a:r>
            <a:r>
              <a:rPr lang="pl-PL" altLang="pl-PL" sz="4000" dirty="0" smtClean="0"/>
              <a:t>północny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08912" cy="936104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Istniejące regionalne składowiska odpadów komunalnych na terenie regionu północnego</a:t>
            </a:r>
            <a:endParaRPr lang="pl-PL" sz="2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51520" y="2132856"/>
          <a:ext cx="8424935" cy="2039112"/>
        </p:xfrm>
        <a:graphic>
          <a:graphicData uri="http://schemas.openxmlformats.org/drawingml/2006/table">
            <a:tbl>
              <a:tblPr/>
              <a:tblGrid>
                <a:gridCol w="374067"/>
                <a:gridCol w="922077"/>
                <a:gridCol w="1591923"/>
                <a:gridCol w="2080485"/>
                <a:gridCol w="1296144"/>
                <a:gridCol w="1080120"/>
                <a:gridCol w="1080119"/>
              </a:tblGrid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Lp.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Gmina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Nazwa i adres składowiska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Podmiot eksploatujący instalacje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Pojemność całkowita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</a:t>
                      </a:r>
                      <a:r>
                        <a:rPr lang="pl-PL" sz="16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Pojemność wypełniona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</a:t>
                      </a:r>
                      <a:r>
                        <a:rPr lang="pl-PL" sz="16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Pojemność pozostała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[m</a:t>
                      </a:r>
                      <a:r>
                        <a:rPr lang="pl-PL" sz="1600" baseline="30000" dirty="0">
                          <a:latin typeface="Arial Narrow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Gorzów Wielkopolski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Składowisko odpadów komunalnych w Gorzowie </a:t>
                      </a:r>
                      <a:r>
                        <a:rPr lang="pl-PL" sz="1600" dirty="0" smtClean="0">
                          <a:latin typeface="Arial Narrow"/>
                          <a:ea typeface="Times New Roman"/>
                          <a:cs typeface="Times New Roman"/>
                        </a:rPr>
                        <a:t>Wlkp.</a:t>
                      </a:r>
                      <a:endParaRPr lang="pl-PL" sz="1600" dirty="0">
                        <a:latin typeface="Arial Narro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INNEKO Sp. z o.o.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 Gorzów Wielkopolski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427 935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153 783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Arial Narrow"/>
                          <a:ea typeface="Times New Roman"/>
                          <a:cs typeface="Times New Roman"/>
                        </a:rPr>
                        <a:t>272 982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ytuł 4"/>
          <p:cNvSpPr txBox="1">
            <a:spLocks/>
          </p:cNvSpPr>
          <p:nvPr/>
        </p:nvSpPr>
        <p:spPr>
          <a:xfrm>
            <a:off x="3059832" y="188640"/>
            <a:ext cx="489654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pl-PL" alt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Region </a:t>
            </a:r>
            <a:r>
              <a:rPr lang="pl-PL" altLang="pl-PL" sz="4000" dirty="0" smtClean="0"/>
              <a:t>północny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RIPOKi na tle regionów - wari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0"/>
            <a:ext cx="4571999" cy="6858000"/>
          </a:xfrm>
          <a:prstGeom prst="rect">
            <a:avLst/>
          </a:prstGeom>
        </p:spPr>
      </p:pic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4248472" cy="5184576"/>
          </a:xfrm>
        </p:spPr>
        <p:txBody>
          <a:bodyPr>
            <a:normAutofit/>
          </a:bodyPr>
          <a:lstStyle/>
          <a:p>
            <a:r>
              <a:rPr lang="pl-PL" sz="1700" dirty="0" smtClean="0">
                <a:solidFill>
                  <a:schemeClr val="tx1"/>
                </a:solidFill>
              </a:rPr>
              <a:t>za zmianą opowiedziało się łącznie12 gmin  (Bobrowice, Bytnica, Dobiegniew, Drezdenko, Gubin-gmina, Krosno Odrzańskie, Maszewo, Niechlów, Nowogród Bobrzański, Stare Kurowo, Strzelce Krajeńskie i Zwierzyn);</a:t>
            </a:r>
          </a:p>
          <a:p>
            <a:pPr lvl="0"/>
            <a:r>
              <a:rPr lang="pl-PL" sz="1700" dirty="0" smtClean="0">
                <a:solidFill>
                  <a:schemeClr val="tx1"/>
                </a:solidFill>
              </a:rPr>
              <a:t>4 gminy ze związku „</a:t>
            </a:r>
            <a:r>
              <a:rPr lang="pl-PL" sz="1700" dirty="0" err="1" smtClean="0">
                <a:solidFill>
                  <a:schemeClr val="tx1"/>
                </a:solidFill>
              </a:rPr>
              <a:t>Odra-Nysa-Bóbr</a:t>
            </a:r>
            <a:r>
              <a:rPr lang="pl-PL" sz="1700" dirty="0" smtClean="0">
                <a:solidFill>
                  <a:schemeClr val="tx1"/>
                </a:solidFill>
              </a:rPr>
              <a:t>” oraz 2 gminy Krosno Odrzańskie </a:t>
            </a:r>
            <a:br>
              <a:rPr lang="pl-PL" sz="1700" dirty="0" smtClean="0">
                <a:solidFill>
                  <a:schemeClr val="tx1"/>
                </a:solidFill>
              </a:rPr>
            </a:br>
            <a:r>
              <a:rPr lang="pl-PL" sz="1700" dirty="0" smtClean="0">
                <a:solidFill>
                  <a:schemeClr val="tx1"/>
                </a:solidFill>
              </a:rPr>
              <a:t>i Nowogród B.– przejście z regionu zachodniego </a:t>
            </a:r>
            <a:r>
              <a:rPr lang="pl-PL" sz="1700" b="1" dirty="0" smtClean="0">
                <a:solidFill>
                  <a:schemeClr val="tx1"/>
                </a:solidFill>
              </a:rPr>
              <a:t>do wschodniego </a:t>
            </a:r>
            <a:r>
              <a:rPr lang="pl-PL" sz="1700" dirty="0" smtClean="0">
                <a:solidFill>
                  <a:schemeClr val="tx1"/>
                </a:solidFill>
              </a:rPr>
              <a:t>(Bobrowice, Bytnica, Gubin – gm. i Maszewo);</a:t>
            </a:r>
          </a:p>
          <a:p>
            <a:pPr lvl="0"/>
            <a:r>
              <a:rPr lang="pl-PL" sz="1700" dirty="0" smtClean="0"/>
              <a:t>4</a:t>
            </a:r>
            <a:r>
              <a:rPr lang="pl-PL" sz="1700" dirty="0" smtClean="0">
                <a:solidFill>
                  <a:schemeClr val="tx1"/>
                </a:solidFill>
              </a:rPr>
              <a:t> gminy ze związku SGO5 – obecnie </a:t>
            </a:r>
            <a:r>
              <a:rPr lang="pl-PL" sz="1700" dirty="0" err="1" smtClean="0">
                <a:solidFill>
                  <a:schemeClr val="tx1"/>
                </a:solidFill>
              </a:rPr>
              <a:t>reg</a:t>
            </a:r>
            <a:r>
              <a:rPr lang="pl-PL" sz="1700" dirty="0" smtClean="0">
                <a:solidFill>
                  <a:schemeClr val="tx1"/>
                </a:solidFill>
              </a:rPr>
              <a:t>. północny (Dobiegniew, Stare Kurowo, Strzelce Krajeńskie </a:t>
            </a:r>
            <a:br>
              <a:rPr lang="pl-PL" sz="1700" dirty="0" smtClean="0">
                <a:solidFill>
                  <a:schemeClr val="tx1"/>
                </a:solidFill>
              </a:rPr>
            </a:br>
            <a:r>
              <a:rPr lang="pl-PL" sz="1700" dirty="0" smtClean="0">
                <a:solidFill>
                  <a:schemeClr val="tx1"/>
                </a:solidFill>
              </a:rPr>
              <a:t>i Zwierzyn) – </a:t>
            </a:r>
            <a:r>
              <a:rPr lang="pl-PL" sz="1700" b="1" dirty="0" smtClean="0">
                <a:solidFill>
                  <a:schemeClr val="tx1"/>
                </a:solidFill>
              </a:rPr>
              <a:t>likwidacja regionów (aneks do wielkopolski)</a:t>
            </a:r>
            <a:r>
              <a:rPr lang="pl-PL" sz="1700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pl-PL" sz="1700" dirty="0" smtClean="0">
                <a:solidFill>
                  <a:schemeClr val="tx1"/>
                </a:solidFill>
              </a:rPr>
              <a:t>1 gmina z woj. Dolnośląskiego do </a:t>
            </a:r>
            <a:r>
              <a:rPr lang="pl-PL" sz="1700" b="1" dirty="0" err="1" smtClean="0">
                <a:solidFill>
                  <a:schemeClr val="tx1"/>
                </a:solidFill>
              </a:rPr>
              <a:t>reg</a:t>
            </a:r>
            <a:r>
              <a:rPr lang="pl-PL" sz="1700" b="1" dirty="0" smtClean="0">
                <a:solidFill>
                  <a:schemeClr val="tx1"/>
                </a:solidFill>
              </a:rPr>
              <a:t>. wschodniego</a:t>
            </a:r>
            <a:r>
              <a:rPr lang="pl-PL" sz="1700" dirty="0" smtClean="0">
                <a:solidFill>
                  <a:schemeClr val="tx1"/>
                </a:solidFill>
              </a:rPr>
              <a:t> (Niechlów).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547664" y="764704"/>
            <a:ext cx="26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Wariant I- wg ankietyzacji</a:t>
            </a:r>
            <a:endParaRPr lang="pl-PL" b="1" dirty="0"/>
          </a:p>
        </p:txBody>
      </p:sp>
      <p:pic>
        <p:nvPicPr>
          <p:cNvPr id="9" name="Obraz 8" descr="RIPOKi na tle regionów - waria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7" y="1"/>
            <a:ext cx="4499991" cy="68579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1628779260"/>
              </p:ext>
            </p:extLst>
          </p:nvPr>
        </p:nvGraphicFramePr>
        <p:xfrm>
          <a:off x="251520" y="1052736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Podstawa prawna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4032448" cy="4968552"/>
          </a:xfrm>
        </p:spPr>
        <p:txBody>
          <a:bodyPr>
            <a:normAutofit lnSpcReduction="10000"/>
          </a:bodyPr>
          <a:lstStyle/>
          <a:p>
            <a:r>
              <a:rPr lang="pl-PL" sz="1600" dirty="0" smtClean="0">
                <a:solidFill>
                  <a:schemeClr val="tx1"/>
                </a:solidFill>
              </a:rPr>
              <a:t>Zmianie podlega </a:t>
            </a:r>
            <a:r>
              <a:rPr lang="pl-PL" sz="1600" b="1" dirty="0" smtClean="0">
                <a:solidFill>
                  <a:schemeClr val="tx1"/>
                </a:solidFill>
              </a:rPr>
              <a:t>łącznie12 gmin</a:t>
            </a:r>
            <a:r>
              <a:rPr lang="pl-PL" sz="1600" dirty="0" smtClean="0">
                <a:solidFill>
                  <a:schemeClr val="tx1"/>
                </a:solidFill>
              </a:rPr>
              <a:t>  (</a:t>
            </a:r>
            <a:r>
              <a:rPr lang="pl-PL" sz="1600" dirty="0" smtClean="0"/>
              <a:t>Bobrowice, Bytnica, Dobiegniew, Drezdenko, Gubin-gmina, Krosno Odrzańskie, Maszewo, Niechlów, Nowogród Bobrzański, Stare Kurowo, Strzelce Krajeńskie i Zwierzyn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5 gmin – przejście z regionu zachodniego </a:t>
            </a:r>
            <a:r>
              <a:rPr lang="pl-PL" sz="1600" b="1" dirty="0" smtClean="0">
                <a:solidFill>
                  <a:schemeClr val="tx1"/>
                </a:solidFill>
              </a:rPr>
              <a:t>do centralnego, wschodniego lub </a:t>
            </a:r>
            <a:r>
              <a:rPr lang="pl-PL" sz="1600" b="1" dirty="0" smtClean="0"/>
              <a:t>likwidacja regionów </a:t>
            </a:r>
            <a:r>
              <a:rPr lang="pl-PL" sz="1600" dirty="0" smtClean="0">
                <a:solidFill>
                  <a:schemeClr val="tx1"/>
                </a:solidFill>
              </a:rPr>
              <a:t>(</a:t>
            </a:r>
            <a:r>
              <a:rPr lang="pl-PL" sz="1600" dirty="0" smtClean="0"/>
              <a:t>Bobrowice, Bytnica, Gubin-gmina, Krosno Odrzańskie, Maszewo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Nowogród </a:t>
            </a:r>
            <a:r>
              <a:rPr lang="pl-PL" sz="1600" dirty="0" err="1" smtClean="0">
                <a:solidFill>
                  <a:schemeClr val="tx1"/>
                </a:solidFill>
              </a:rPr>
              <a:t>Bobrz</a:t>
            </a:r>
            <a:r>
              <a:rPr lang="pl-PL" sz="1600" dirty="0" smtClean="0">
                <a:solidFill>
                  <a:schemeClr val="tx1"/>
                </a:solidFill>
              </a:rPr>
              <a:t>. – przejście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z zachodniego </a:t>
            </a:r>
            <a:r>
              <a:rPr lang="pl-PL" sz="1600" b="1" dirty="0" smtClean="0">
                <a:solidFill>
                  <a:schemeClr val="tx1"/>
                </a:solidFill>
              </a:rPr>
              <a:t>do wschodniego</a:t>
            </a:r>
            <a:r>
              <a:rPr lang="pl-PL" sz="1600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5 gmin ze związku SGO5 – obecnie </a:t>
            </a:r>
            <a:r>
              <a:rPr lang="pl-PL" sz="1600" dirty="0" err="1" smtClean="0">
                <a:solidFill>
                  <a:schemeClr val="tx1"/>
                </a:solidFill>
              </a:rPr>
              <a:t>reg</a:t>
            </a:r>
            <a:r>
              <a:rPr lang="pl-PL" sz="1600" dirty="0" smtClean="0">
                <a:solidFill>
                  <a:schemeClr val="tx1"/>
                </a:solidFill>
              </a:rPr>
              <a:t>. północny (Dobiegniew, Drezdenko, Stare Kurowo, Strzelce Krajeńskie </a:t>
            </a:r>
            <a:br>
              <a:rPr lang="pl-PL" sz="1600" dirty="0" smtClean="0">
                <a:solidFill>
                  <a:schemeClr val="tx1"/>
                </a:solidFill>
              </a:rPr>
            </a:br>
            <a:r>
              <a:rPr lang="pl-PL" sz="1600" dirty="0" smtClean="0">
                <a:solidFill>
                  <a:schemeClr val="tx1"/>
                </a:solidFill>
              </a:rPr>
              <a:t>i Zwierzyn) – </a:t>
            </a:r>
            <a:r>
              <a:rPr lang="pl-PL" sz="1600" b="1" dirty="0" smtClean="0">
                <a:solidFill>
                  <a:schemeClr val="tx1"/>
                </a:solidFill>
              </a:rPr>
              <a:t>aneks do woj. wielkopolskiego</a:t>
            </a:r>
            <a:r>
              <a:rPr lang="pl-PL" sz="1600" dirty="0" smtClean="0">
                <a:solidFill>
                  <a:schemeClr val="tx1"/>
                </a:solidFill>
              </a:rPr>
              <a:t>;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1 gmina </a:t>
            </a:r>
            <a:r>
              <a:rPr lang="pl-PL" sz="1600" b="1" dirty="0" smtClean="0">
                <a:solidFill>
                  <a:schemeClr val="tx1"/>
                </a:solidFill>
              </a:rPr>
              <a:t>z woj. dolnośląskiego </a:t>
            </a:r>
            <a:r>
              <a:rPr lang="pl-PL" sz="1600" dirty="0" smtClean="0">
                <a:solidFill>
                  <a:schemeClr val="tx1"/>
                </a:solidFill>
              </a:rPr>
              <a:t>(Niechlów) do </a:t>
            </a:r>
            <a:r>
              <a:rPr lang="pl-PL" sz="1600" b="1" dirty="0" err="1" smtClean="0">
                <a:solidFill>
                  <a:schemeClr val="tx1"/>
                </a:solidFill>
              </a:rPr>
              <a:t>reg</a:t>
            </a:r>
            <a:r>
              <a:rPr lang="pl-PL" sz="1600" b="1" dirty="0" smtClean="0">
                <a:solidFill>
                  <a:schemeClr val="tx1"/>
                </a:solidFill>
              </a:rPr>
              <a:t>. wschodniego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547664" y="764704"/>
            <a:ext cx="112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Wariant II</a:t>
            </a:r>
            <a:endParaRPr lang="pl-PL" b="1" dirty="0"/>
          </a:p>
        </p:txBody>
      </p:sp>
      <p:pic>
        <p:nvPicPr>
          <p:cNvPr id="10" name="Obraz 9" descr="RIPOKi na tle regionów - wari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0977" y="1"/>
            <a:ext cx="4853021" cy="68579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547664" y="764704"/>
            <a:ext cx="1188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Wariant III</a:t>
            </a:r>
            <a:endParaRPr lang="pl-PL" b="1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484784"/>
            <a:ext cx="3888432" cy="5040560"/>
          </a:xfrm>
        </p:spPr>
        <p:txBody>
          <a:bodyPr/>
          <a:lstStyle/>
          <a:p>
            <a:r>
              <a:rPr lang="pl-PL" sz="1600" dirty="0" smtClean="0">
                <a:solidFill>
                  <a:schemeClr val="tx1"/>
                </a:solidFill>
              </a:rPr>
              <a:t>Zmianie podlega </a:t>
            </a:r>
            <a:r>
              <a:rPr lang="pl-PL" sz="1600" b="1" dirty="0" smtClean="0">
                <a:solidFill>
                  <a:schemeClr val="tx1"/>
                </a:solidFill>
              </a:rPr>
              <a:t>łącznie 17 gmin</a:t>
            </a:r>
            <a:r>
              <a:rPr lang="pl-PL" sz="1600" dirty="0" smtClean="0">
                <a:solidFill>
                  <a:schemeClr val="tx1"/>
                </a:solidFill>
              </a:rPr>
              <a:t>  (</a:t>
            </a:r>
            <a:r>
              <a:rPr lang="pl-PL" sz="1600" dirty="0" smtClean="0"/>
              <a:t>Bledzew, Cybinka, Dębno, Górzyca, Kostrzyn nad Odrą, Krzeszyce, Lubniewice, Łagów, Międzyrzecz, Niechlów, Ośno Lubuskie, Rzepin, Słońsk, Słubice, Sulęcin, Torzym, Witnica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pl-PL" sz="1600" dirty="0" smtClean="0">
                <a:solidFill>
                  <a:schemeClr val="tx1"/>
                </a:solidFill>
              </a:rPr>
              <a:t>16 gmin – przejście z regionu centralnego </a:t>
            </a:r>
            <a:r>
              <a:rPr lang="pl-PL" sz="1600" b="1" dirty="0" smtClean="0">
                <a:solidFill>
                  <a:schemeClr val="tx1"/>
                </a:solidFill>
              </a:rPr>
              <a:t>do zachodniego </a:t>
            </a:r>
            <a:r>
              <a:rPr lang="pl-PL" sz="1600" dirty="0" smtClean="0">
                <a:solidFill>
                  <a:schemeClr val="tx1"/>
                </a:solidFill>
              </a:rPr>
              <a:t>(</a:t>
            </a:r>
            <a:r>
              <a:rPr lang="pl-PL" sz="1600" dirty="0" smtClean="0"/>
              <a:t>Bledzew, Cybinka, Dębno, Górzyca, Kostrzyn nad Odrą, Krzeszyce, Lubniewice, Łagów, Międzyrzecz, Ośno Lubuskie, Rzepin, Słońsk, Słubice, Sulęcin, Torzym, Witnica</a:t>
            </a:r>
            <a:r>
              <a:rPr lang="pl-PL" sz="1600" dirty="0" smtClean="0">
                <a:solidFill>
                  <a:schemeClr val="tx1"/>
                </a:solidFill>
              </a:rPr>
              <a:t>);</a:t>
            </a:r>
          </a:p>
          <a:p>
            <a:pPr lvl="0"/>
            <a:r>
              <a:rPr lang="pl-PL" sz="1600" dirty="0" smtClean="0">
                <a:solidFill>
                  <a:schemeClr val="tx1"/>
                </a:solidFill>
              </a:rPr>
              <a:t>1 gmina </a:t>
            </a:r>
            <a:r>
              <a:rPr lang="pl-PL" sz="1600" b="1" dirty="0" smtClean="0">
                <a:solidFill>
                  <a:schemeClr val="tx1"/>
                </a:solidFill>
              </a:rPr>
              <a:t>z woj. dolnośląskiego </a:t>
            </a:r>
            <a:r>
              <a:rPr lang="pl-PL" sz="1600" dirty="0" smtClean="0">
                <a:solidFill>
                  <a:schemeClr val="tx1"/>
                </a:solidFill>
              </a:rPr>
              <a:t>(Niechlów) do </a:t>
            </a:r>
            <a:r>
              <a:rPr lang="pl-PL" sz="1600" b="1" dirty="0" err="1" smtClean="0">
                <a:solidFill>
                  <a:schemeClr val="tx1"/>
                </a:solidFill>
              </a:rPr>
              <a:t>reg</a:t>
            </a:r>
            <a:r>
              <a:rPr lang="pl-PL" sz="1600" b="1" dirty="0" smtClean="0">
                <a:solidFill>
                  <a:schemeClr val="tx1"/>
                </a:solidFill>
              </a:rPr>
              <a:t>. wschodniego</a:t>
            </a:r>
          </a:p>
        </p:txBody>
      </p:sp>
      <p:pic>
        <p:nvPicPr>
          <p:cNvPr id="9" name="Obraz 8" descr="RIPOKi na tle regionów - wari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0979" y="0"/>
            <a:ext cx="4853021" cy="68579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1115616" y="836712"/>
            <a:ext cx="295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Wariant IV</a:t>
            </a:r>
            <a:endParaRPr lang="pl-PL" b="1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251520" y="1412776"/>
            <a:ext cx="3888432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Zmianie podlega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łącznie 69 gmin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(Bledzew, Cybinka, Dębno, Górzyca, Kostrzyn nad Odrą, Krzeszyce, Lubniewice, Łagów, Międzyrzecz, Niechlów, Ośno Lubuskie, Rzepin, Słońsk, Słubice, Sulęcin, Torzym, Witnica);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 gmin – przejście z regionu centralnego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północnego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(Bledzew, Cybinka, Dębno, Górzyca, Kostrzyn nad Odrą, Krzeszyce, Lubniewice, Łagów, Międzyrzecz, Ośno Lubuskie, Rzepin, Słońsk, Słubice, Sulęcin, Torzym </a:t>
            </a:r>
            <a:b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Witnica)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55 gmin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przejście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 </a:t>
            </a:r>
            <a:r>
              <a:rPr kumimoji="0" lang="pl-PL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południowego: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 gminy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 </a:t>
            </a:r>
            <a:r>
              <a:rPr kumimoji="0" lang="pl-P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wschodniego;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 gminy z </a:t>
            </a:r>
            <a:r>
              <a:rPr kumimoji="0" lang="pl-PL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Zachodniego;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l-PL" sz="1600" dirty="0" smtClean="0"/>
              <a:t>1 gmina </a:t>
            </a:r>
            <a:r>
              <a:rPr lang="pl-PL" sz="1600" smtClean="0"/>
              <a:t>z dolnośląskiego</a:t>
            </a:r>
            <a:r>
              <a:rPr kumimoji="0" lang="pl-PL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az 8" descr="RIPOKi na tle regionów - warian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458" y="1"/>
            <a:ext cx="4853020" cy="685799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771800" y="0"/>
            <a:ext cx="59150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Inwestycje zgłoszone do PI</a:t>
            </a:r>
            <a:endParaRPr lang="pl-PL" dirty="0"/>
          </a:p>
        </p:txBody>
      </p:sp>
      <p:sp>
        <p:nvSpPr>
          <p:cNvPr id="9" name="Prostokąt 5"/>
          <p:cNvSpPr>
            <a:spLocks noChangeArrowheads="1"/>
          </p:cNvSpPr>
          <p:nvPr/>
        </p:nvSpPr>
        <p:spPr bwMode="auto">
          <a:xfrm>
            <a:off x="251520" y="1053334"/>
            <a:ext cx="8568952" cy="580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None/>
            </a:pPr>
            <a:r>
              <a:rPr lang="pl-PL" altLang="pl-PL" sz="2000" b="1" dirty="0"/>
              <a:t>PLANOWANE INWESTYCJE m.in. w zakresie:</a:t>
            </a:r>
          </a:p>
          <a:p>
            <a:pPr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altLang="pl-PL" sz="2000" b="0" dirty="0" smtClean="0"/>
              <a:t> </a:t>
            </a:r>
            <a:r>
              <a:rPr lang="pl-PL" altLang="pl-PL" sz="2000" b="0" dirty="0" err="1" smtClean="0">
                <a:latin typeface="+mj-lt"/>
              </a:rPr>
              <a:t>PSZOKów</a:t>
            </a:r>
            <a:r>
              <a:rPr lang="pl-PL" altLang="pl-PL" sz="2000" b="0" dirty="0" smtClean="0">
                <a:latin typeface="+mj-lt"/>
              </a:rPr>
              <a:t>:</a:t>
            </a:r>
            <a:r>
              <a:rPr lang="pl-PL" altLang="pl-PL" sz="2000" dirty="0" smtClean="0"/>
              <a:t> Gorzów Wlkp.</a:t>
            </a:r>
            <a:endParaRPr lang="pl-PL" altLang="pl-PL" sz="2000" b="0" dirty="0" smtClean="0">
              <a:latin typeface="+mj-lt"/>
            </a:endParaRPr>
          </a:p>
          <a:p>
            <a:pPr algn="ctr" eaLnBrk="1" hangingPunct="1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</a:pPr>
            <a:r>
              <a:rPr lang="pl-PL" sz="2200" b="1" dirty="0" smtClean="0">
                <a:solidFill>
                  <a:srgbClr val="147CC1"/>
                </a:solidFill>
              </a:rPr>
              <a:t>ul. </a:t>
            </a:r>
            <a:r>
              <a:rPr lang="pl-PL" sz="2200" b="1" dirty="0" err="1" smtClean="0">
                <a:solidFill>
                  <a:srgbClr val="147CC1"/>
                </a:solidFill>
              </a:rPr>
              <a:t>Małyszyńska</a:t>
            </a:r>
            <a:r>
              <a:rPr lang="pl-PL" sz="2200" b="1" dirty="0" smtClean="0">
                <a:solidFill>
                  <a:srgbClr val="147CC1"/>
                </a:solidFill>
              </a:rPr>
              <a:t> 180, 66-400 Gorzów Wielkopolski m.in.:</a:t>
            </a:r>
            <a:endParaRPr lang="pl-PL" altLang="pl-PL" sz="2200" b="1" dirty="0" smtClean="0">
              <a:solidFill>
                <a:srgbClr val="147CC1"/>
              </a:solidFill>
              <a:latin typeface="+mj-lt"/>
            </a:endParaRPr>
          </a:p>
          <a:p>
            <a:pPr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altLang="pl-PL" sz="2000" dirty="0" smtClean="0">
                <a:latin typeface="+mj-lt"/>
              </a:rPr>
              <a:t>instalacje MBP zmieszanych odpadów komunalnych planowane do rozbudowy/modernizacji:</a:t>
            </a:r>
          </a:p>
          <a:p>
            <a:pPr lvl="1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§"/>
            </a:pPr>
            <a:r>
              <a:rPr lang="pl-PL" altLang="pl-PL" sz="2000" b="0" dirty="0" smtClean="0">
                <a:latin typeface="+mj-lt"/>
              </a:rPr>
              <a:t>  2020 r.</a:t>
            </a:r>
            <a:r>
              <a:rPr lang="pl-PL" altLang="pl-PL" sz="2000" dirty="0" smtClean="0">
                <a:latin typeface="+mj-lt"/>
              </a:rPr>
              <a:t>– M: 60 tys. Mg/rok.</a:t>
            </a:r>
            <a:endParaRPr lang="pl-PL" altLang="pl-PL" sz="4400" b="0" dirty="0" smtClean="0">
              <a:latin typeface="+mj-lt"/>
            </a:endParaRPr>
          </a:p>
          <a:p>
            <a:pPr eaLnBrk="1" hangingPunct="1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altLang="pl-PL" sz="2000" b="0" dirty="0" smtClean="0">
                <a:latin typeface="+mj-lt"/>
              </a:rPr>
              <a:t> l</a:t>
            </a:r>
            <a:r>
              <a:rPr lang="pl-PL" sz="2000" dirty="0" smtClean="0"/>
              <a:t>inia do demontażu odpadów wielkogabarytowych: </a:t>
            </a:r>
            <a:r>
              <a:rPr lang="pl-PL" altLang="pl-PL" sz="2000" b="0" dirty="0" smtClean="0">
                <a:latin typeface="+mj-lt"/>
              </a:rPr>
              <a:t>2017 r. – 1 000 Mg/rok.</a:t>
            </a:r>
          </a:p>
          <a:p>
            <a:pPr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altLang="pl-PL" sz="2000" dirty="0" smtClean="0">
                <a:latin typeface="+mj-lt"/>
              </a:rPr>
              <a:t> </a:t>
            </a:r>
            <a:r>
              <a:rPr lang="pl-PL" altLang="pl-PL" sz="2000" dirty="0" smtClean="0"/>
              <a:t>z</a:t>
            </a:r>
            <a:r>
              <a:rPr lang="pl-PL" sz="2000" dirty="0" smtClean="0"/>
              <a:t>akład recyklingu odpadów budowlanych: 2018 r. – 15 000 Mg/rok.</a:t>
            </a:r>
          </a:p>
          <a:p>
            <a:pPr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altLang="pl-PL" sz="2000" b="0" dirty="0" smtClean="0">
                <a:latin typeface="+mj-lt"/>
              </a:rPr>
              <a:t> </a:t>
            </a:r>
            <a:r>
              <a:rPr lang="pl-PL" altLang="pl-PL" sz="2000" dirty="0" smtClean="0"/>
              <a:t>i</a:t>
            </a:r>
            <a:r>
              <a:rPr lang="pl-PL" sz="2000" dirty="0" smtClean="0"/>
              <a:t>nstalacja do przetwarzania selektywnie zebranych odpadów zielonych i innych bioodpadów: 2016 r. – 10 000 Mg/rok.</a:t>
            </a:r>
            <a:endParaRPr lang="pl-PL" altLang="pl-PL" sz="2000" b="0" dirty="0" smtClean="0">
              <a:latin typeface="+mj-lt"/>
            </a:endParaRPr>
          </a:p>
          <a:p>
            <a:pPr eaLnBrk="1" hangingPunct="1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altLang="pl-PL" sz="2000" b="0" dirty="0" smtClean="0">
                <a:latin typeface="+mj-lt"/>
              </a:rPr>
              <a:t>budowa i rekultywacja składowiska: 2020 r. – 380 000 m</a:t>
            </a:r>
            <a:r>
              <a:rPr lang="pl-PL" altLang="pl-PL" sz="2000" b="0" baseline="30000" dirty="0" smtClean="0">
                <a:latin typeface="+mj-lt"/>
              </a:rPr>
              <a:t>3, </a:t>
            </a:r>
            <a:r>
              <a:rPr lang="pl-PL" altLang="pl-PL" sz="2000" dirty="0" err="1" smtClean="0"/>
              <a:t>rekult</a:t>
            </a:r>
            <a:r>
              <a:rPr lang="pl-PL" altLang="pl-PL" sz="2000" dirty="0" smtClean="0"/>
              <a:t>. 3,3 ha do 2018 r. </a:t>
            </a:r>
          </a:p>
          <a:p>
            <a:pPr eaLnBrk="1" hangingPunct="1">
              <a:spcBef>
                <a:spcPct val="40000"/>
              </a:spcBef>
              <a:spcAft>
                <a:spcPct val="20000"/>
              </a:spcAft>
              <a:buClr>
                <a:srgbClr val="007CC3"/>
              </a:buClr>
              <a:buFont typeface="Wingdings" pitchFamily="2" charset="2"/>
              <a:buChar char="Ø"/>
            </a:pPr>
            <a:r>
              <a:rPr lang="pl-PL" altLang="pl-PL" sz="2000" dirty="0" smtClean="0"/>
              <a:t> </a:t>
            </a:r>
            <a:r>
              <a:rPr lang="pl-PL" altLang="pl-PL" sz="2000" dirty="0" err="1" smtClean="0"/>
              <a:t>Klesno</a:t>
            </a:r>
            <a:r>
              <a:rPr lang="pl-PL" altLang="pl-PL" sz="2000" dirty="0" smtClean="0"/>
              <a:t> – rekultywacja składowiska – 2022 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1"/>
            <a:ext cx="8429684" cy="5643602"/>
          </a:xfrm>
          <a:prstGeom prst="rect">
            <a:avLst/>
          </a:prstGeom>
          <a:noFill/>
        </p:spPr>
      </p:pic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2428892" cy="66435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187624" y="2764572"/>
            <a:ext cx="73448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 smtClean="0">
                <a:solidFill>
                  <a:schemeClr val="bg1"/>
                </a:solidFill>
                <a:latin typeface="Verdana" pitchFamily="34" charset="0"/>
              </a:rPr>
              <a:t>___________</a:t>
            </a:r>
            <a:endParaRPr lang="pl-PL" sz="2200" dirty="0">
              <a:solidFill>
                <a:schemeClr val="bg1"/>
              </a:solidFill>
              <a:latin typeface="Verdana" pitchFamily="34" charset="0"/>
            </a:endParaRPr>
          </a:p>
          <a:p>
            <a:endParaRPr lang="pl-PL" sz="22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DZIĘKUJĘ ZA UWAGĘ </a:t>
            </a:r>
          </a:p>
          <a:p>
            <a:pPr algn="ctr"/>
            <a:endParaRPr lang="pl-PL" sz="3600" dirty="0" smtClean="0">
              <a:solidFill>
                <a:schemeClr val="bg1"/>
              </a:solidFill>
            </a:endParaRP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ZAPRASZAM DO DYSKUSJI</a:t>
            </a:r>
          </a:p>
          <a:p>
            <a:pPr algn="ctr"/>
            <a:endParaRPr lang="pl-PL" sz="3600" dirty="0" smtClean="0">
              <a:solidFill>
                <a:schemeClr val="bg1"/>
              </a:solidFill>
            </a:endParaRPr>
          </a:p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e-mail: </a:t>
            </a:r>
            <a:r>
              <a:rPr lang="pl-PL" sz="3600" smtClean="0">
                <a:solidFill>
                  <a:schemeClr val="bg1"/>
                </a:solidFill>
              </a:rPr>
              <a:t>wpgo_lubuskie@atmoterm.pl</a:t>
            </a:r>
            <a:endParaRPr lang="pl-PL" sz="3600" dirty="0" smtClean="0">
              <a:solidFill>
                <a:schemeClr val="bg1"/>
              </a:solidFill>
            </a:endParaRPr>
          </a:p>
          <a:p>
            <a:pPr algn="ctr"/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81988" cy="465137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l-PL" altLang="pl-PL" sz="1600" b="1" dirty="0" smtClean="0"/>
              <a:t>RIPOK – </a:t>
            </a:r>
            <a:r>
              <a:rPr lang="pl-PL" altLang="pl-PL" sz="1600" dirty="0" smtClean="0"/>
              <a:t>obsługa min. 120 000 mieszkańców, spełnienie wymagań BAT;</a:t>
            </a:r>
          </a:p>
          <a:p>
            <a:pPr algn="just" eaLnBrk="1" hangingPunct="1"/>
            <a:r>
              <a:rPr lang="pl-PL" altLang="pl-PL" sz="1600" dirty="0" smtClean="0"/>
              <a:t>MBP (zmieszane),</a:t>
            </a:r>
          </a:p>
          <a:p>
            <a:pPr algn="just" eaLnBrk="1" hangingPunct="1"/>
            <a:r>
              <a:rPr lang="pl-PL" altLang="pl-PL" sz="1600" dirty="0" smtClean="0"/>
              <a:t>przetwarzanie odpadów zielonych i bioodpadów,</a:t>
            </a:r>
          </a:p>
          <a:p>
            <a:pPr algn="just" eaLnBrk="1" hangingPunct="1"/>
            <a:r>
              <a:rPr lang="pl-PL" altLang="pl-PL" sz="1600" dirty="0" smtClean="0"/>
              <a:t>składowisko pozostałości po MBP (pojemność na min. 15 lat).</a:t>
            </a:r>
          </a:p>
          <a:p>
            <a:pPr algn="just" eaLnBrk="1" hangingPunct="1">
              <a:buFont typeface="Wingdings" pitchFamily="2" charset="2"/>
              <a:buNone/>
            </a:pPr>
            <a:endParaRPr lang="pl-PL" altLang="pl-PL" sz="5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pl-PL" altLang="pl-PL" sz="1600" b="1" dirty="0" smtClean="0"/>
              <a:t>RIPOK</a:t>
            </a:r>
            <a:r>
              <a:rPr lang="pl-PL" altLang="pl-PL" sz="1600" dirty="0" smtClean="0"/>
              <a:t> – ITPOK obsługujący min. 500 000 mieszkańców i spełniający wymagania BAT</a:t>
            </a:r>
          </a:p>
          <a:p>
            <a:pPr algn="just" eaLnBrk="1" hangingPunct="1">
              <a:buFont typeface="Wingdings" pitchFamily="2" charset="2"/>
              <a:buNone/>
            </a:pPr>
            <a:endParaRPr lang="pl-PL" altLang="pl-PL" sz="5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pl-PL" altLang="pl-PL" sz="1600" b="1" dirty="0" smtClean="0"/>
              <a:t>Instalacja zastępcza (IZ) – wg wytycznych MŚ </a:t>
            </a:r>
            <a:endParaRPr lang="pl-PL" altLang="pl-PL" sz="1600" b="1" dirty="0" smtClean="0">
              <a:solidFill>
                <a:srgbClr val="FF0000"/>
              </a:solidFill>
            </a:endParaRPr>
          </a:p>
          <a:p>
            <a:pPr algn="just" eaLnBrk="1" hangingPunct="1"/>
            <a:r>
              <a:rPr lang="pl-PL" altLang="pl-PL" sz="1600" dirty="0" smtClean="0"/>
              <a:t>Instalacja zastępcza – służy do zastępczej obsługi regionu:</a:t>
            </a:r>
          </a:p>
          <a:p>
            <a:pPr lvl="1" algn="just" eaLnBrk="1" hangingPunct="1">
              <a:buFont typeface="Wingdings" pitchFamily="2" charset="2"/>
              <a:buChar char="ü"/>
            </a:pPr>
            <a:r>
              <a:rPr lang="pl-PL" altLang="pl-PL" sz="1600" dirty="0" smtClean="0"/>
              <a:t>w przypadku gdy RIPOK uległa awarii </a:t>
            </a:r>
            <a:r>
              <a:rPr lang="pl-PL" altLang="pl-PL" sz="1600" b="1" i="1" dirty="0" smtClean="0">
                <a:solidFill>
                  <a:srgbClr val="00723B"/>
                </a:solidFill>
              </a:rPr>
              <a:t>lub nie może przyjmować odpadów z innych przyczyn oraz do czasu uruchomienia regionalnych instalacji do przetwarzania odpadów komunalnych </a:t>
            </a:r>
            <a:r>
              <a:rPr lang="pl-PL" altLang="pl-PL" sz="1600" i="1" dirty="0" smtClean="0">
                <a:solidFill>
                  <a:srgbClr val="00723B"/>
                </a:solidFill>
              </a:rPr>
              <a:t>(nowe brzmienie </a:t>
            </a:r>
            <a:r>
              <a:rPr lang="pl-PL" altLang="pl-PL" sz="1600" i="1" dirty="0" err="1" smtClean="0">
                <a:solidFill>
                  <a:srgbClr val="00723B"/>
                </a:solidFill>
              </a:rPr>
              <a:t>pkt</a:t>
            </a:r>
            <a:r>
              <a:rPr lang="pl-PL" altLang="pl-PL" sz="1600" i="1" dirty="0" smtClean="0">
                <a:solidFill>
                  <a:srgbClr val="00723B"/>
                </a:solidFill>
              </a:rPr>
              <a:t> 2 w ust. 2 w art. 38 wejdzie w życie z dn. 1.07.2018 r. (Dz. U. z 2015 r. poz. 122).</a:t>
            </a:r>
          </a:p>
          <a:p>
            <a:pPr algn="just" eaLnBrk="1" hangingPunct="1"/>
            <a:r>
              <a:rPr lang="pl-PL" altLang="pl-PL" sz="1600" b="1" i="1" dirty="0" smtClean="0">
                <a:solidFill>
                  <a:srgbClr val="00723B"/>
                </a:solidFill>
              </a:rPr>
              <a:t>Od 1 lipca 2018 r. instalacjami zastępczymi będą tylko inne regionalne instalacje do przetwarzania odpadów komunalnych. </a:t>
            </a:r>
          </a:p>
        </p:txBody>
      </p:sp>
      <p:sp>
        <p:nvSpPr>
          <p:cNvPr id="13" name="Tytuł 4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Podstawa prawna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1263457100"/>
              </p:ext>
            </p:extLst>
          </p:nvPr>
        </p:nvGraphicFramePr>
        <p:xfrm>
          <a:off x="251520" y="1052736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ytuł 4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63408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Podstawa prawna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059832" y="188640"/>
            <a:ext cx="5915000" cy="85010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Cele do osiągnięcia wg aKpgo2014</a:t>
            </a:r>
            <a:endParaRPr lang="pl-PL" sz="32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323528" y="908720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85010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Cele do osiągnięcia wg aKpgo2014</a:t>
            </a:r>
            <a:endParaRPr lang="pl-PL" sz="3200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467544" y="908720"/>
          <a:ext cx="849694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143000"/>
          </a:xfrm>
        </p:spPr>
        <p:txBody>
          <a:bodyPr/>
          <a:lstStyle/>
          <a:p>
            <a:r>
              <a:rPr lang="pl-PL" dirty="0" smtClean="0"/>
              <a:t>Zawartość PGO WL 2016</a:t>
            </a:r>
            <a:endParaRPr lang="pl-PL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467544" y="1340768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danych</a:t>
            </a:r>
            <a:endParaRPr lang="pl-PL" dirty="0"/>
          </a:p>
        </p:txBody>
      </p:sp>
      <p:graphicFrame>
        <p:nvGraphicFramePr>
          <p:cNvPr id="13" name="Diagram 12"/>
          <p:cNvGraphicFramePr/>
          <p:nvPr/>
        </p:nvGraphicFramePr>
        <p:xfrm>
          <a:off x="467544" y="1268760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D.Potrubacz\Pulpit\Rysun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428892" cy="664352"/>
          </a:xfrm>
          <a:prstGeom prst="rect">
            <a:avLst/>
          </a:prstGeom>
          <a:noFill/>
        </p:spPr>
      </p:pic>
      <p:cxnSp>
        <p:nvCxnSpPr>
          <p:cNvPr id="6" name="Łącznik prosty 5"/>
          <p:cNvCxnSpPr/>
          <p:nvPr/>
        </p:nvCxnSpPr>
        <p:spPr>
          <a:xfrm>
            <a:off x="428596" y="1214422"/>
            <a:ext cx="8286808" cy="1588"/>
          </a:xfrm>
          <a:prstGeom prst="line">
            <a:avLst/>
          </a:prstGeom>
          <a:ln>
            <a:solidFill>
              <a:srgbClr val="A7C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580996" y="6284932"/>
            <a:ext cx="8286808" cy="1588"/>
          </a:xfrm>
          <a:prstGeom prst="line">
            <a:avLst/>
          </a:prstGeom>
          <a:ln>
            <a:solidFill>
              <a:srgbClr val="147C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321896" cy="1143000"/>
          </a:xfrm>
        </p:spPr>
        <p:txBody>
          <a:bodyPr/>
          <a:lstStyle/>
          <a:p>
            <a:r>
              <a:rPr lang="pl-PL" dirty="0" smtClean="0"/>
              <a:t>Przebieg prac</a:t>
            </a:r>
            <a:endParaRPr lang="pl-PL" dirty="0"/>
          </a:p>
        </p:txBody>
      </p: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844824"/>
            <a:ext cx="8352928" cy="2520280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ankietyzacja - wrzesień – październik 2015 r.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grudzień 2015 r. – projekt WPGO 2016 r.</a:t>
            </a:r>
          </a:p>
          <a:p>
            <a:pPr lvl="0"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spotkanie </a:t>
            </a:r>
            <a:r>
              <a:rPr lang="pl-PL" sz="2400" dirty="0" smtClean="0"/>
              <a:t>informacyjne 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z gminami – przedstawienie propozycji podziału na regiony - 4 warianty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odniesienie się do 4 wariantów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pl-PL" sz="2200" dirty="0" smtClean="0">
                <a:latin typeface="Arial" pitchFamily="34" charset="0"/>
                <a:cs typeface="Arial" pitchFamily="34" charset="0"/>
              </a:rPr>
              <a:t>przedłużanie się uchwalenia </a:t>
            </a:r>
            <a:r>
              <a:rPr lang="pl-PL" sz="2200" dirty="0" err="1" smtClean="0">
                <a:latin typeface="Arial" pitchFamily="34" charset="0"/>
                <a:cs typeface="Arial" pitchFamily="34" charset="0"/>
              </a:rPr>
              <a:t>aKpgo</a:t>
            </a:r>
            <a:r>
              <a:rPr lang="pl-PL" sz="22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5412</TotalTime>
  <Words>1476</Words>
  <Application>Microsoft Office PowerPoint</Application>
  <PresentationFormat>Pokaz na ekranie (4:3)</PresentationFormat>
  <Paragraphs>284</Paragraphs>
  <Slides>24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Slajd 1</vt:lpstr>
      <vt:lpstr>Podstawa prawna</vt:lpstr>
      <vt:lpstr>Podstawa prawna</vt:lpstr>
      <vt:lpstr>Podstawa prawna</vt:lpstr>
      <vt:lpstr>Cele do osiągnięcia wg aKpgo2014</vt:lpstr>
      <vt:lpstr>Cele do osiągnięcia wg aKpgo2014</vt:lpstr>
      <vt:lpstr>Zawartość PGO WL 2016</vt:lpstr>
      <vt:lpstr>Analiza danych</vt:lpstr>
      <vt:lpstr>Przebieg prac</vt:lpstr>
      <vt:lpstr>Ogólne informacje  o województwie</vt:lpstr>
      <vt:lpstr>Ogólne informacje  o województwie</vt:lpstr>
      <vt:lpstr>Podział województwa na regiony </vt:lpstr>
      <vt:lpstr>Region północny</vt:lpstr>
      <vt:lpstr>Prognozowana masa odpadów do zebrania/odebrania  w regionie północnym w latach 2016-2022 </vt:lpstr>
      <vt:lpstr>Bilans mocy przerobowych RIPOK, w stosunku do prognozowanej masy wytwarzanych odpadów komunalnych w regionie północnym</vt:lpstr>
      <vt:lpstr>Istniejące regionalne instalacje do mechaniczno-biologicznego przetwarzania zmieszanych odpadów komunalnych na terenie regionu północnego</vt:lpstr>
      <vt:lpstr>Istniejące regionalne kompostownie odpadów zielonych i innych odpadów ulegających biodegradacji zbieranych selektywnie na terenie regionu północnego</vt:lpstr>
      <vt:lpstr>Istniejące regionalne składowiska odpadów komunalnych na terenie regionu północnego</vt:lpstr>
      <vt:lpstr>Slajd 19</vt:lpstr>
      <vt:lpstr>Slajd 20</vt:lpstr>
      <vt:lpstr>Slajd 21</vt:lpstr>
      <vt:lpstr>Slajd 22</vt:lpstr>
      <vt:lpstr>Inwestycje zgłoszone do PI</vt:lpstr>
      <vt:lpstr>Slajd 24</vt:lpstr>
    </vt:vector>
  </TitlesOfParts>
  <Company>UMWL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Łukasz Maćkowski</dc:creator>
  <cp:lastModifiedBy>cholewa</cp:lastModifiedBy>
  <cp:revision>303</cp:revision>
  <dcterms:created xsi:type="dcterms:W3CDTF">2011-01-01T20:26:19Z</dcterms:created>
  <dcterms:modified xsi:type="dcterms:W3CDTF">2016-08-03T08:10:33Z</dcterms:modified>
</cp:coreProperties>
</file>