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7" r:id="rId3"/>
    <p:sldId id="257" r:id="rId4"/>
    <p:sldId id="276" r:id="rId5"/>
    <p:sldId id="275" r:id="rId6"/>
    <p:sldId id="278" r:id="rId7"/>
    <p:sldId id="264" r:id="rId8"/>
    <p:sldId id="266" r:id="rId9"/>
    <p:sldId id="279" r:id="rId10"/>
    <p:sldId id="268" r:id="rId11"/>
    <p:sldId id="281" r:id="rId12"/>
    <p:sldId id="280" r:id="rId13"/>
    <p:sldId id="271" r:id="rId14"/>
    <p:sldId id="282" r:id="rId15"/>
    <p:sldId id="284" r:id="rId16"/>
    <p:sldId id="283" r:id="rId17"/>
    <p:sldId id="285" r:id="rId18"/>
    <p:sldId id="286" r:id="rId19"/>
    <p:sldId id="287" r:id="rId20"/>
    <p:sldId id="273" r:id="rId21"/>
    <p:sldId id="258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FFA000"/>
    <a:srgbClr val="57B354"/>
    <a:srgbClr val="003764"/>
    <a:srgbClr val="65C5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8D230F3-CF80-4859-8CE7-A43EE81993B5}" styleName="Styl jasny 1 — Ak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97" d="100"/>
          <a:sy n="97" d="100"/>
        </p:scale>
        <p:origin x="-11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B2CBB7-6837-4BF9-8DD6-23E418675D5C}" type="datetimeFigureOut">
              <a:rPr lang="pl-PL" smtClean="0"/>
              <a:pPr/>
              <a:t>2018-05-22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4F438-9276-4DB1-ACC3-DB79E85A1AC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1538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D:\hue\Atmoterm\prezentacja\slajdy\1\bg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405" y="0"/>
            <a:ext cx="9432925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1547664" y="1628800"/>
            <a:ext cx="6192688" cy="1470025"/>
          </a:xfrm>
          <a:prstGeom prst="rect">
            <a:avLst/>
          </a:prstGeom>
        </p:spPr>
        <p:txBody>
          <a:bodyPr/>
          <a:lstStyle>
            <a:lvl1pPr algn="l">
              <a:defRPr sz="36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 smtClean="0"/>
              <a:t>Tytuł prezentacji, który może być dłuższy.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1547664" y="3212976"/>
            <a:ext cx="6192688" cy="5760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>
                <a:solidFill>
                  <a:srgbClr val="65C5C6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dodać podtytuł wzorca</a:t>
            </a:r>
            <a:endParaRPr lang="pl-PL" dirty="0"/>
          </a:p>
        </p:txBody>
      </p:sp>
      <p:pic>
        <p:nvPicPr>
          <p:cNvPr id="15" name="Picture 4" descr="D:\hue\Atmoterm\prezentacja\slajdy\1\stopka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149080"/>
            <a:ext cx="2520280" cy="762594"/>
          </a:xfrm>
          <a:prstGeom prst="rect">
            <a:avLst/>
          </a:prstGeom>
          <a:noFill/>
        </p:spPr>
      </p:pic>
      <p:sp>
        <p:nvSpPr>
          <p:cNvPr id="7" name="Podtytuł 2"/>
          <p:cNvSpPr txBox="1">
            <a:spLocks/>
          </p:cNvSpPr>
          <p:nvPr userDrawn="1"/>
        </p:nvSpPr>
        <p:spPr>
          <a:xfrm>
            <a:off x="4211960" y="5085184"/>
            <a:ext cx="6192688" cy="17728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>
                <a:solidFill>
                  <a:srgbClr val="65C5C6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pl-PL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FD514C-50DF-4297-B4DC-EFD636E65D80}" type="datetimeFigureOut">
              <a:rPr lang="pl-PL" smtClean="0"/>
              <a:pPr/>
              <a:t>2018-05-22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90DECB-830B-4EC1-99F4-FDB3539C081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FD514C-50DF-4297-B4DC-EFD636E65D80}" type="datetimeFigureOut">
              <a:rPr lang="pl-PL" smtClean="0"/>
              <a:pPr/>
              <a:t>2018-05-22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90DECB-830B-4EC1-99F4-FDB3539C081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46856" y="332656"/>
            <a:ext cx="8229600" cy="850106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65C5C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 smtClean="0"/>
              <a:t>Nagłówek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FFA000"/>
              </a:buClr>
              <a:buFont typeface="Calibri" pitchFamily="34" charset="0"/>
              <a:buChar char="•"/>
              <a:defRPr>
                <a:solidFill>
                  <a:srgbClr val="808080"/>
                </a:solidFill>
              </a:defRPr>
            </a:lvl1pPr>
            <a:lvl2pPr>
              <a:buClr>
                <a:srgbClr val="FFA000"/>
              </a:buClr>
              <a:defRPr>
                <a:solidFill>
                  <a:srgbClr val="808080"/>
                </a:solidFill>
              </a:defRPr>
            </a:lvl2pPr>
            <a:lvl3pPr>
              <a:buClr>
                <a:srgbClr val="FFA000"/>
              </a:buClr>
              <a:defRPr>
                <a:solidFill>
                  <a:srgbClr val="808080"/>
                </a:solidFill>
              </a:defRPr>
            </a:lvl3pPr>
            <a:lvl4pPr>
              <a:buClr>
                <a:srgbClr val="FFA000"/>
              </a:buClr>
              <a:defRPr>
                <a:solidFill>
                  <a:srgbClr val="808080"/>
                </a:solidFill>
              </a:defRPr>
            </a:lvl4pPr>
            <a:lvl5pPr>
              <a:buClr>
                <a:srgbClr val="FFA000"/>
              </a:buClr>
              <a:defRPr>
                <a:solidFill>
                  <a:srgbClr val="808080"/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FD514C-50DF-4297-B4DC-EFD636E65D80}" type="datetimeFigureOut">
              <a:rPr lang="pl-PL" smtClean="0"/>
              <a:pPr/>
              <a:t>2018-05-22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90DECB-830B-4EC1-99F4-FDB3539C081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FD514C-50DF-4297-B4DC-EFD636E65D80}" type="datetimeFigureOut">
              <a:rPr lang="pl-PL" smtClean="0"/>
              <a:pPr/>
              <a:t>2018-05-22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31840" y="63093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90DECB-830B-4EC1-99F4-FDB3539C081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FD514C-50DF-4297-B4DC-EFD636E65D80}" type="datetimeFigureOut">
              <a:rPr lang="pl-PL" smtClean="0"/>
              <a:pPr/>
              <a:t>2018-05-22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90DECB-830B-4EC1-99F4-FDB3539C081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FD514C-50DF-4297-B4DC-EFD636E65D80}" type="datetimeFigureOut">
              <a:rPr lang="pl-PL" smtClean="0"/>
              <a:pPr/>
              <a:t>2018-05-22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90DECB-830B-4EC1-99F4-FDB3539C081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FD514C-50DF-4297-B4DC-EFD636E65D80}" type="datetimeFigureOut">
              <a:rPr lang="pl-PL" smtClean="0"/>
              <a:pPr/>
              <a:t>2018-05-22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90DECB-830B-4EC1-99F4-FDB3539C081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FD514C-50DF-4297-B4DC-EFD636E65D80}" type="datetimeFigureOut">
              <a:rPr lang="pl-PL" smtClean="0"/>
              <a:pPr/>
              <a:t>2018-05-22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90DECB-830B-4EC1-99F4-FDB3539C081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FD514C-50DF-4297-B4DC-EFD636E65D80}" type="datetimeFigureOut">
              <a:rPr lang="pl-PL" smtClean="0"/>
              <a:pPr/>
              <a:t>2018-05-22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90DECB-830B-4EC1-99F4-FDB3539C081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:\hue\Atmoterm\prezentacja\slajdy\2\bg.png"/>
          <p:cNvPicPr>
            <a:picLocks noChangeAspect="1" noChangeArrowheads="1"/>
          </p:cNvPicPr>
          <p:nvPr userDrawn="1"/>
        </p:nvPicPr>
        <p:blipFill>
          <a:blip r:embed="rId13" cstate="print"/>
          <a:stretch>
            <a:fillRect/>
          </a:stretch>
        </p:blipFill>
        <p:spPr bwMode="auto">
          <a:xfrm>
            <a:off x="0" y="0"/>
            <a:ext cx="9209454" cy="6237312"/>
          </a:xfrm>
          <a:prstGeom prst="rect">
            <a:avLst/>
          </a:prstGeom>
        </p:spPr>
      </p:pic>
      <p:pic>
        <p:nvPicPr>
          <p:cNvPr id="14" name="Picture 3" descr="D:\hue\Atmoterm\prezentacja\slajdy\2\footer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36512" y="6093296"/>
            <a:ext cx="9252520" cy="792088"/>
          </a:xfrm>
          <a:prstGeom prst="rect">
            <a:avLst/>
          </a:prstGeom>
          <a:noFill/>
        </p:spPr>
      </p:pic>
      <p:pic>
        <p:nvPicPr>
          <p:cNvPr id="15" name="Picture 5" descr="D:\hue\Atmoterm\prezentacja\slajdy\2\logo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099369"/>
            <a:ext cx="3707904" cy="758629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47664" y="1340768"/>
            <a:ext cx="6192688" cy="2376264"/>
          </a:xfrm>
        </p:spPr>
        <p:txBody>
          <a:bodyPr/>
          <a:lstStyle/>
          <a:p>
            <a:pPr algn="ctr"/>
            <a:r>
              <a:rPr lang="pl-PL" sz="4800" dirty="0" smtClean="0"/>
              <a:t>Metoda prezentacji jakości powietrza </a:t>
            </a:r>
            <a:br>
              <a:rPr lang="pl-PL" sz="4800" dirty="0" smtClean="0"/>
            </a:br>
            <a:r>
              <a:rPr lang="pl-PL" sz="4800" dirty="0" smtClean="0"/>
              <a:t>w Internecie</a:t>
            </a:r>
            <a:endParaRPr lang="pl-PL" sz="48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547664" y="4202504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bg1"/>
                </a:solidFill>
              </a:rPr>
              <a:t>Autor prezentacji:</a:t>
            </a:r>
          </a:p>
          <a:p>
            <a:r>
              <a:rPr lang="pl-PL" sz="1400" dirty="0" smtClean="0">
                <a:solidFill>
                  <a:schemeClr val="bg1"/>
                </a:solidFill>
              </a:rPr>
              <a:t>Wojciech Wahlig</a:t>
            </a:r>
            <a:endParaRPr lang="pl-PL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7164288" y="0"/>
            <a:ext cx="1584176" cy="720080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Baza emisji</a:t>
            </a:r>
            <a:endParaRPr lang="pl-PL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7200924" cy="647799"/>
          </a:xfrm>
        </p:spPr>
        <p:txBody>
          <a:bodyPr/>
          <a:lstStyle/>
          <a:p>
            <a:r>
              <a:rPr lang="pl-PL" sz="2400" dirty="0" smtClean="0"/>
              <a:t>Podstawowe moduły / elementy mapy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836712"/>
            <a:ext cx="8820472" cy="576064"/>
          </a:xfrm>
        </p:spPr>
        <p:txBody>
          <a:bodyPr/>
          <a:lstStyle/>
          <a:p>
            <a:pPr>
              <a:buNone/>
            </a:pPr>
            <a:endParaRPr lang="pl-PL" dirty="0" smtClean="0"/>
          </a:p>
          <a:p>
            <a:endParaRPr lang="pl-PL" dirty="0" smtClean="0"/>
          </a:p>
        </p:txBody>
      </p:sp>
      <p:sp>
        <p:nvSpPr>
          <p:cNvPr id="5" name="pole tekstowe 4"/>
          <p:cNvSpPr txBox="1"/>
          <p:nvPr/>
        </p:nvSpPr>
        <p:spPr>
          <a:xfrm>
            <a:off x="755576" y="1268760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864486"/>
              </p:ext>
            </p:extLst>
          </p:nvPr>
        </p:nvGraphicFramePr>
        <p:xfrm>
          <a:off x="323528" y="620688"/>
          <a:ext cx="8424935" cy="5254537"/>
        </p:xfrm>
        <a:graphic>
          <a:graphicData uri="http://schemas.openxmlformats.org/drawingml/2006/table">
            <a:tbl>
              <a:tblPr/>
              <a:tblGrid>
                <a:gridCol w="1901994"/>
                <a:gridCol w="1859284"/>
                <a:gridCol w="4663657"/>
              </a:tblGrid>
              <a:tr h="224028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b="1" dirty="0">
                          <a:latin typeface="Calibri"/>
                          <a:ea typeface="Times New Roman"/>
                          <a:cs typeface="Times New Roman"/>
                        </a:rPr>
                        <a:t>Źródła emisji</a:t>
                      </a:r>
                      <a:endParaRPr lang="pl-PL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b="1" dirty="0">
                          <a:latin typeface="Calibri"/>
                          <a:ea typeface="Times New Roman"/>
                          <a:cs typeface="Times New Roman"/>
                        </a:rPr>
                        <a:t>Rodzaj emisji</a:t>
                      </a:r>
                      <a:endParaRPr lang="pl-PL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b="1" dirty="0">
                          <a:latin typeface="Calibri"/>
                          <a:ea typeface="Times New Roman"/>
                          <a:cs typeface="Times New Roman"/>
                        </a:rPr>
                        <a:t>Wymagania dla ustalenia profili zmienności emisji</a:t>
                      </a:r>
                      <a:endParaRPr lang="pl-PL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888098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>
                          <a:solidFill>
                            <a:srgbClr val="808080"/>
                          </a:solidFill>
                          <a:latin typeface="Calibri"/>
                        </a:rPr>
                        <a:t>Emisja z sektora komunalnego i mieszkaniowego</a:t>
                      </a:r>
                      <a:r>
                        <a:rPr lang="pl-PL" sz="1600" b="0" i="0" u="none" strike="noStrike">
                          <a:solidFill>
                            <a:srgbClr val="808080"/>
                          </a:solidFill>
                          <a:latin typeface="Calibri"/>
                        </a:rPr>
                        <a:t> </a:t>
                      </a:r>
                      <a:endParaRPr lang="pl-PL" sz="1600" b="1" i="0" u="none" strike="noStrike">
                        <a:solidFill>
                          <a:srgbClr val="80808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l-PL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>
                          <a:solidFill>
                            <a:srgbClr val="808080"/>
                          </a:solidFill>
                          <a:latin typeface="Calibri"/>
                        </a:rPr>
                        <a:t>Profil zmienności emisji powinien uwzględniać i opierać się na zmianach średniej dobowej temperatury powietrza i przyjętej temperatury komfortu cieplnego oraz dodatkowo profilu zapotrzebowania na ciepło  w ciągu doby.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6102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>
                          <a:solidFill>
                            <a:srgbClr val="808080"/>
                          </a:solidFill>
                          <a:latin typeface="Calibri"/>
                        </a:rPr>
                        <a:t>Emisja z komunikacji</a:t>
                      </a:r>
                      <a:r>
                        <a:rPr lang="pl-PL" sz="1600" b="0" i="0" u="none" strike="noStrike">
                          <a:solidFill>
                            <a:srgbClr val="808080"/>
                          </a:solidFill>
                          <a:latin typeface="Calibri"/>
                        </a:rPr>
                        <a:t> </a:t>
                      </a:r>
                      <a:endParaRPr lang="pl-PL" sz="1600" b="1" i="0" u="none" strike="noStrike">
                        <a:solidFill>
                          <a:srgbClr val="80808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l-PL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>
                          <a:solidFill>
                            <a:srgbClr val="808080"/>
                          </a:solidFill>
                          <a:latin typeface="Calibri"/>
                        </a:rPr>
                        <a:t>Profil zmienności dla emisji z komunikacji (drogi krajowe i wojewódzkie oraz powiatowe i gminne) powinien zostać ustalany na podstawie danych dotyczących natężenia ruchu; dla tego typu źródeł wyróżnia się dobowe, tygodniowe oraz miesięczne cykle zmienności.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074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>
                          <a:solidFill>
                            <a:srgbClr val="808080"/>
                          </a:solidFill>
                          <a:latin typeface="Calibri"/>
                        </a:rPr>
                        <a:t>Emisja z rolnictwa</a:t>
                      </a:r>
                      <a:r>
                        <a:rPr lang="pl-PL" sz="1600" b="0" i="0" u="none" strike="noStrike">
                          <a:solidFill>
                            <a:srgbClr val="808080"/>
                          </a:solidFill>
                          <a:latin typeface="Calibri"/>
                        </a:rPr>
                        <a:t> </a:t>
                      </a:r>
                      <a:endParaRPr lang="pl-PL" sz="1600" b="1" i="0" u="none" strike="noStrike">
                        <a:solidFill>
                          <a:srgbClr val="80808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l-PL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808080"/>
                          </a:solidFill>
                          <a:latin typeface="Calibri"/>
                        </a:rPr>
                        <a:t>Profil dla emisji z rolnictwa powinien opierać się na zmienności sezonowej, wynikającej z intensywności prowadzonych prac rolnych.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3123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>
                          <a:solidFill>
                            <a:srgbClr val="808080"/>
                          </a:solidFill>
                          <a:latin typeface="Calibri"/>
                        </a:rPr>
                        <a:t>Emisja punktowa</a:t>
                      </a:r>
                      <a:r>
                        <a:rPr lang="pl-PL" sz="1600" b="0" i="0" u="none" strike="noStrike">
                          <a:solidFill>
                            <a:srgbClr val="808080"/>
                          </a:solidFill>
                          <a:latin typeface="Calibri"/>
                        </a:rPr>
                        <a:t> </a:t>
                      </a:r>
                      <a:endParaRPr lang="pl-PL" sz="1600" b="1" i="0" u="none" strike="noStrike">
                        <a:solidFill>
                          <a:srgbClr val="80808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l-PL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808080"/>
                          </a:solidFill>
                          <a:latin typeface="Calibri"/>
                        </a:rPr>
                        <a:t>Profil zmienności emisji punktowej powinien zostać określony                               w zależności od prowadzonych procesów (procesy produkcyjne, spalanie w sektorze transformacji energii, procesy spalania w przemyśle</a:t>
                      </a:r>
                      <a:r>
                        <a:rPr lang="pl-PL" sz="1400" b="0" i="0" u="none" strike="noStrike" dirty="0" smtClean="0">
                          <a:solidFill>
                            <a:srgbClr val="808080"/>
                          </a:solidFill>
                          <a:latin typeface="Calibri"/>
                        </a:rPr>
                        <a:t>). </a:t>
                      </a:r>
                      <a:r>
                        <a:rPr lang="pl-PL" sz="1400" b="0" i="0" u="none" strike="noStrike" dirty="0">
                          <a:solidFill>
                            <a:srgbClr val="808080"/>
                          </a:solidFill>
                          <a:latin typeface="Calibri"/>
                        </a:rPr>
                        <a:t>W przypadku udostępniania przez konkretny zakład informacji o procesie produkcyjnym, powstać powinien dedykowany profil emisji dla tego obiektu.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8098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 dirty="0">
                          <a:solidFill>
                            <a:srgbClr val="808080"/>
                          </a:solidFill>
                          <a:latin typeface="Calibri"/>
                        </a:rPr>
                        <a:t>Emisja  pozostałych źródeł np. źródeł naturalnych, emisja niezorganizowana</a:t>
                      </a:r>
                      <a:r>
                        <a:rPr lang="pl-PL" sz="1600" b="0" i="0" u="none" strike="noStrike" dirty="0">
                          <a:solidFill>
                            <a:srgbClr val="808080"/>
                          </a:solidFill>
                          <a:latin typeface="Calibri"/>
                        </a:rPr>
                        <a:t> </a:t>
                      </a:r>
                      <a:endParaRPr lang="pl-PL" sz="1600" b="1" i="0" u="none" strike="noStrike" dirty="0">
                        <a:solidFill>
                          <a:srgbClr val="80808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808080"/>
                          </a:solidFill>
                          <a:latin typeface="Calibri"/>
                        </a:rPr>
                        <a:t>Profil modulacji emisji naturalnej i niezorganizowanej powinien zostać wyznaczany na podstawie prognozy średniej dobowej temperatury oraz nasłonecznienia.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4037" name="Obraz 27" descr="Znalezione obrazy dla zapytania niska emis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5012" y="967383"/>
            <a:ext cx="1104900" cy="733425"/>
          </a:xfrm>
          <a:prstGeom prst="rect">
            <a:avLst/>
          </a:prstGeom>
          <a:noFill/>
        </p:spPr>
      </p:pic>
      <p:pic>
        <p:nvPicPr>
          <p:cNvPr id="44036" name="Obraz 7" descr="samochody_spali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5013" y="1932062"/>
            <a:ext cx="1104900" cy="704850"/>
          </a:xfrm>
          <a:prstGeom prst="rect">
            <a:avLst/>
          </a:prstGeom>
          <a:noFill/>
        </p:spPr>
      </p:pic>
      <p:pic>
        <p:nvPicPr>
          <p:cNvPr id="44035" name="Obraz 30" descr="Znalezione obrazy dla zapytania emisja z rolnictwa"/>
          <p:cNvPicPr>
            <a:picLocks noChangeAspect="1" noChangeArrowheads="1"/>
          </p:cNvPicPr>
          <p:nvPr/>
        </p:nvPicPr>
        <p:blipFill>
          <a:blip r:embed="rId4" cstate="print"/>
          <a:srcRect r="30225"/>
          <a:stretch>
            <a:fillRect/>
          </a:stretch>
        </p:blipFill>
        <p:spPr bwMode="auto">
          <a:xfrm>
            <a:off x="2771801" y="2789964"/>
            <a:ext cx="936103" cy="739443"/>
          </a:xfrm>
          <a:prstGeom prst="rect">
            <a:avLst/>
          </a:prstGeom>
          <a:noFill/>
        </p:spPr>
      </p:pic>
      <p:pic>
        <p:nvPicPr>
          <p:cNvPr id="44034" name="Obraz 33" descr="Znalezione obrazy dla zapytania emisja punktow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3789040"/>
            <a:ext cx="1193275" cy="792088"/>
          </a:xfrm>
          <a:prstGeom prst="rect">
            <a:avLst/>
          </a:prstGeom>
          <a:noFill/>
        </p:spPr>
      </p:pic>
      <p:pic>
        <p:nvPicPr>
          <p:cNvPr id="44033" name="Obraz 39" descr="Znalezione obrazy dla zapytania emisja wulka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4941168"/>
            <a:ext cx="1104900" cy="828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87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7164288" y="0"/>
            <a:ext cx="1584176" cy="720080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Baza emisji</a:t>
            </a:r>
            <a:endParaRPr lang="pl-PL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7200924" cy="647799"/>
          </a:xfrm>
        </p:spPr>
        <p:txBody>
          <a:bodyPr/>
          <a:lstStyle/>
          <a:p>
            <a:r>
              <a:rPr lang="pl-PL" sz="2400" dirty="0" smtClean="0"/>
              <a:t>Podstawowe moduły / elementy mapy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836712"/>
            <a:ext cx="8820472" cy="576064"/>
          </a:xfrm>
        </p:spPr>
        <p:txBody>
          <a:bodyPr/>
          <a:lstStyle/>
          <a:p>
            <a:pPr>
              <a:buNone/>
            </a:pPr>
            <a:endParaRPr lang="pl-PL" dirty="0" smtClean="0"/>
          </a:p>
          <a:p>
            <a:endParaRPr lang="pl-PL" dirty="0" smtClean="0"/>
          </a:p>
        </p:txBody>
      </p:sp>
      <p:sp>
        <p:nvSpPr>
          <p:cNvPr id="5" name="pole tekstowe 4"/>
          <p:cNvSpPr txBox="1"/>
          <p:nvPr/>
        </p:nvSpPr>
        <p:spPr>
          <a:xfrm>
            <a:off x="755576" y="1268760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0" y="908720"/>
            <a:ext cx="910543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87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7200924" cy="647799"/>
          </a:xfrm>
        </p:spPr>
        <p:txBody>
          <a:bodyPr/>
          <a:lstStyle/>
          <a:p>
            <a:r>
              <a:rPr lang="pl-PL" sz="2400" dirty="0" smtClean="0"/>
              <a:t>Podstawowe moduły / elementy mapy</a:t>
            </a:r>
          </a:p>
        </p:txBody>
      </p:sp>
      <p:sp>
        <p:nvSpPr>
          <p:cNvPr id="46114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0" name="Prostokąt 39"/>
          <p:cNvSpPr/>
          <p:nvPr/>
        </p:nvSpPr>
        <p:spPr>
          <a:xfrm>
            <a:off x="6372200" y="1556792"/>
            <a:ext cx="25385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/>
              <a:t>Dokładność wyników uzyskanych </a:t>
            </a:r>
            <a:r>
              <a:rPr lang="pl-PL" sz="1400" dirty="0" smtClean="0"/>
              <a:t>z modeli jakości powietrza </a:t>
            </a:r>
            <a:r>
              <a:rPr lang="pl-PL" sz="1400" b="1" dirty="0" smtClean="0"/>
              <a:t>zależy </a:t>
            </a:r>
            <a:r>
              <a:rPr lang="pl-PL" sz="1400" dirty="0" smtClean="0"/>
              <a:t>w znacznym stopniu </a:t>
            </a:r>
            <a:r>
              <a:rPr lang="pl-PL" sz="1400" b="1" dirty="0" smtClean="0"/>
              <a:t>od jakości przeprowadzonej inwentaryzacji emisji</a:t>
            </a:r>
            <a:r>
              <a:rPr lang="pl-PL" sz="1400" dirty="0" smtClean="0"/>
              <a:t> oraz </a:t>
            </a:r>
            <a:r>
              <a:rPr lang="pl-PL" sz="1400" b="1" dirty="0" smtClean="0"/>
              <a:t>rozdzielczości wejściowych warunków metrologicznych.</a:t>
            </a:r>
          </a:p>
          <a:p>
            <a:r>
              <a:rPr lang="pl-PL" sz="1400" b="1" dirty="0" smtClean="0"/>
              <a:t>W celu zmniejszenia błędu prognozowanych wartości wykorzystuje się sieci pomiarowe (PMŚ i czujnikowe), które w określonych warunkach pozwalają dostarczać informacji obarczonych mniejszą niepewnością.</a:t>
            </a:r>
            <a:endParaRPr lang="pl-PL" sz="1400" b="1" dirty="0"/>
          </a:p>
        </p:txBody>
      </p:sp>
      <p:sp>
        <p:nvSpPr>
          <p:cNvPr id="28" name="Prostokąt 27"/>
          <p:cNvSpPr/>
          <p:nvPr/>
        </p:nvSpPr>
        <p:spPr>
          <a:xfrm>
            <a:off x="7020272" y="0"/>
            <a:ext cx="1835696" cy="980728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Modelowanie</a:t>
            </a: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5667375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424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7200924" cy="647799"/>
          </a:xfrm>
        </p:spPr>
        <p:txBody>
          <a:bodyPr/>
          <a:lstStyle/>
          <a:p>
            <a:r>
              <a:rPr lang="pl-PL" sz="2400" dirty="0" smtClean="0"/>
              <a:t>Mapa zanieczyszczeń powietrza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620688"/>
            <a:ext cx="3600400" cy="576064"/>
          </a:xfrm>
        </p:spPr>
        <p:txBody>
          <a:bodyPr/>
          <a:lstStyle/>
          <a:p>
            <a:pPr>
              <a:buNone/>
            </a:pPr>
            <a:r>
              <a:rPr lang="pl-PL" sz="1800" dirty="0" smtClean="0"/>
              <a:t>Sieć czujników pomiarowych</a:t>
            </a:r>
          </a:p>
          <a:p>
            <a:endParaRPr lang="pl-PL" dirty="0" smtClean="0"/>
          </a:p>
        </p:txBody>
      </p:sp>
      <p:sp>
        <p:nvSpPr>
          <p:cNvPr id="7" name="Prostokąt 6"/>
          <p:cNvSpPr/>
          <p:nvPr/>
        </p:nvSpPr>
        <p:spPr>
          <a:xfrm>
            <a:off x="6876256" y="0"/>
            <a:ext cx="1944216" cy="980728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Dane pomiarowe</a:t>
            </a:r>
            <a:endParaRPr lang="pl-PL" dirty="0"/>
          </a:p>
        </p:txBody>
      </p:sp>
      <p:pic>
        <p:nvPicPr>
          <p:cNvPr id="11268" name="Picture 4" descr="Znalezione obrazy dla zapytania lokalizacja stanowisk pomiarowych wojewodztwo lubusk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628800"/>
            <a:ext cx="4860032" cy="3645025"/>
          </a:xfrm>
          <a:prstGeom prst="rect">
            <a:avLst/>
          </a:prstGeom>
          <a:noFill/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427984" y="1124744"/>
            <a:ext cx="3600400" cy="57606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A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Sieć stacji pomiarowych PMŚ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A000"/>
              </a:buClr>
              <a:buSzTx/>
              <a:buFont typeface="Calibri" pitchFamily="34" charset="0"/>
              <a:buChar char="•"/>
              <a:tabLst/>
              <a:defRPr/>
            </a:pPr>
            <a:endParaRPr kumimoji="0" lang="pl-PL" sz="3200" b="0" i="0" u="none" strike="noStrike" kern="1200" cap="none" spc="0" normalizeH="0" baseline="0" noProof="0" dirty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429000"/>
            <a:ext cx="3607296" cy="259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59" y="1052736"/>
            <a:ext cx="2720443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57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7200924" cy="647799"/>
          </a:xfrm>
        </p:spPr>
        <p:txBody>
          <a:bodyPr/>
          <a:lstStyle/>
          <a:p>
            <a:r>
              <a:rPr lang="pl-PL" sz="2400" dirty="0" smtClean="0"/>
              <a:t>Mapa zanieczyszczeń powietrza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620688"/>
            <a:ext cx="6408712" cy="576064"/>
          </a:xfrm>
        </p:spPr>
        <p:txBody>
          <a:bodyPr/>
          <a:lstStyle/>
          <a:p>
            <a:pPr>
              <a:buNone/>
            </a:pPr>
            <a:r>
              <a:rPr lang="pl-PL" sz="1800" dirty="0" smtClean="0"/>
              <a:t>Przykład – zawartość bazy danych</a:t>
            </a:r>
          </a:p>
          <a:p>
            <a:endParaRPr lang="pl-PL" dirty="0" smtClean="0"/>
          </a:p>
        </p:txBody>
      </p:sp>
      <p:sp>
        <p:nvSpPr>
          <p:cNvPr id="9" name="Prostokąt 8"/>
          <p:cNvSpPr/>
          <p:nvPr/>
        </p:nvSpPr>
        <p:spPr>
          <a:xfrm>
            <a:off x="6876256" y="0"/>
            <a:ext cx="2016224" cy="1124744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Gromadzenie / przetwarzanie danych</a:t>
            </a:r>
            <a:endParaRPr lang="pl-PL" dirty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4720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57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7200924" cy="647799"/>
          </a:xfrm>
        </p:spPr>
        <p:txBody>
          <a:bodyPr/>
          <a:lstStyle/>
          <a:p>
            <a:r>
              <a:rPr lang="pl-PL" sz="2400" dirty="0" smtClean="0"/>
              <a:t>Mapa zanieczyszczeń powietrza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620688"/>
            <a:ext cx="6552728" cy="576064"/>
          </a:xfrm>
        </p:spPr>
        <p:txBody>
          <a:bodyPr/>
          <a:lstStyle/>
          <a:p>
            <a:pPr>
              <a:buNone/>
            </a:pPr>
            <a:r>
              <a:rPr lang="pl-PL" sz="1800" dirty="0" smtClean="0"/>
              <a:t>Przykład – zawartość bazy danych</a:t>
            </a:r>
          </a:p>
          <a:p>
            <a:endParaRPr lang="pl-PL" dirty="0" smtClean="0"/>
          </a:p>
        </p:txBody>
      </p:sp>
      <p:sp>
        <p:nvSpPr>
          <p:cNvPr id="9" name="Prostokąt 8"/>
          <p:cNvSpPr/>
          <p:nvPr/>
        </p:nvSpPr>
        <p:spPr>
          <a:xfrm>
            <a:off x="6876256" y="0"/>
            <a:ext cx="2016224" cy="1124744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Gromadzenie / przetwarzanie danych</a:t>
            </a:r>
            <a:endParaRPr lang="pl-PL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57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7200924" cy="647799"/>
          </a:xfrm>
        </p:spPr>
        <p:txBody>
          <a:bodyPr/>
          <a:lstStyle/>
          <a:p>
            <a:r>
              <a:rPr lang="pl-PL" sz="2400" dirty="0" smtClean="0"/>
              <a:t>Mapa zanieczyszczeń powietrza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620688"/>
            <a:ext cx="6120680" cy="576064"/>
          </a:xfrm>
        </p:spPr>
        <p:txBody>
          <a:bodyPr/>
          <a:lstStyle/>
          <a:p>
            <a:pPr>
              <a:buNone/>
            </a:pPr>
            <a:r>
              <a:rPr lang="pl-PL" sz="1800" dirty="0" smtClean="0"/>
              <a:t>Przykład – stężenia dla wybranego punktu</a:t>
            </a:r>
          </a:p>
          <a:p>
            <a:endParaRPr lang="pl-PL" dirty="0" smtClean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198" y="1543050"/>
            <a:ext cx="8990490" cy="4406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6588224" y="0"/>
            <a:ext cx="2304256" cy="1296144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Publikowanie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457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7200924" cy="647799"/>
          </a:xfrm>
        </p:spPr>
        <p:txBody>
          <a:bodyPr/>
          <a:lstStyle/>
          <a:p>
            <a:r>
              <a:rPr lang="pl-PL" sz="2400" dirty="0" smtClean="0"/>
              <a:t>Mapa zanieczyszczeń powietrza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620688"/>
            <a:ext cx="6264696" cy="576064"/>
          </a:xfrm>
        </p:spPr>
        <p:txBody>
          <a:bodyPr/>
          <a:lstStyle/>
          <a:p>
            <a:pPr>
              <a:buNone/>
            </a:pPr>
            <a:r>
              <a:rPr lang="pl-PL" sz="1800" dirty="0" smtClean="0"/>
              <a:t>Przykład – udziały w wybranym punkcie</a:t>
            </a:r>
          </a:p>
          <a:p>
            <a:endParaRPr lang="pl-PL" dirty="0" smtClean="0"/>
          </a:p>
        </p:txBody>
      </p:sp>
      <p:sp>
        <p:nvSpPr>
          <p:cNvPr id="6" name="Prostokąt 5"/>
          <p:cNvSpPr/>
          <p:nvPr/>
        </p:nvSpPr>
        <p:spPr>
          <a:xfrm>
            <a:off x="6588224" y="0"/>
            <a:ext cx="2304256" cy="1296144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Publikowanie</a:t>
            </a:r>
            <a:endParaRPr lang="pl-PL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089385" cy="4796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57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7200924" cy="647799"/>
          </a:xfrm>
        </p:spPr>
        <p:txBody>
          <a:bodyPr/>
          <a:lstStyle/>
          <a:p>
            <a:r>
              <a:rPr lang="pl-PL" sz="2400" dirty="0" smtClean="0"/>
              <a:t>Mapa zanieczyszczeń powietrza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620688"/>
            <a:ext cx="6408712" cy="576064"/>
          </a:xfrm>
        </p:spPr>
        <p:txBody>
          <a:bodyPr/>
          <a:lstStyle/>
          <a:p>
            <a:pPr>
              <a:buNone/>
            </a:pPr>
            <a:r>
              <a:rPr lang="pl-PL" sz="1800" dirty="0" smtClean="0"/>
              <a:t>Przykład – dane archiwalne, wybrany punkt</a:t>
            </a:r>
          </a:p>
          <a:p>
            <a:endParaRPr lang="pl-PL" dirty="0" smtClean="0"/>
          </a:p>
        </p:txBody>
      </p:sp>
      <p:sp>
        <p:nvSpPr>
          <p:cNvPr id="6" name="Prostokąt 5"/>
          <p:cNvSpPr/>
          <p:nvPr/>
        </p:nvSpPr>
        <p:spPr>
          <a:xfrm>
            <a:off x="6588224" y="0"/>
            <a:ext cx="2304256" cy="1296144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Publikowanie</a:t>
            </a:r>
            <a:endParaRPr lang="pl-PL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7684901" cy="5295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57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7200924" cy="647799"/>
          </a:xfrm>
        </p:spPr>
        <p:txBody>
          <a:bodyPr/>
          <a:lstStyle/>
          <a:p>
            <a:r>
              <a:rPr lang="pl-PL" sz="2400" dirty="0" smtClean="0"/>
              <a:t>Mapa zanieczyszczeń powietrza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620688"/>
            <a:ext cx="6336704" cy="576064"/>
          </a:xfrm>
        </p:spPr>
        <p:txBody>
          <a:bodyPr/>
          <a:lstStyle/>
          <a:p>
            <a:pPr>
              <a:buNone/>
            </a:pPr>
            <a:r>
              <a:rPr lang="pl-PL" sz="1800" dirty="0" smtClean="0"/>
              <a:t>Przykład – dane archiwalne, udziały w wybranym punkcie</a:t>
            </a:r>
          </a:p>
          <a:p>
            <a:endParaRPr lang="pl-PL" dirty="0" smtClean="0"/>
          </a:p>
        </p:txBody>
      </p:sp>
      <p:sp>
        <p:nvSpPr>
          <p:cNvPr id="6" name="Prostokąt 5"/>
          <p:cNvSpPr/>
          <p:nvPr/>
        </p:nvSpPr>
        <p:spPr>
          <a:xfrm>
            <a:off x="6588224" y="0"/>
            <a:ext cx="2304256" cy="1296144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Publikowanie</a:t>
            </a:r>
            <a:endParaRPr lang="pl-PL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47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57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251844"/>
            <a:ext cx="8229600" cy="850106"/>
          </a:xfrm>
        </p:spPr>
        <p:txBody>
          <a:bodyPr/>
          <a:lstStyle/>
          <a:p>
            <a:r>
              <a:rPr lang="pl-PL" sz="2400" dirty="0" smtClean="0"/>
              <a:t>System badania jakości powietrza – PMŚ</a:t>
            </a:r>
            <a:endParaRPr lang="pl-PL" sz="24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667" y="980728"/>
            <a:ext cx="9048333" cy="4680520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0" y="573325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Źródło: GIOŚ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7638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6856" y="260648"/>
            <a:ext cx="8229600" cy="922114"/>
          </a:xfrm>
        </p:spPr>
        <p:txBody>
          <a:bodyPr/>
          <a:lstStyle/>
          <a:p>
            <a:r>
              <a:rPr lang="pl-PL" sz="2400" dirty="0" smtClean="0"/>
              <a:t>Zastosowania i właściwości mapy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040560"/>
          </a:xfrm>
        </p:spPr>
        <p:txBody>
          <a:bodyPr/>
          <a:lstStyle/>
          <a:p>
            <a:pPr lvl="0">
              <a:buNone/>
              <a:defRPr/>
            </a:pPr>
            <a:r>
              <a:rPr lang="pl-PL" sz="1800" u="sng" dirty="0" smtClean="0"/>
              <a:t>Prognoza na kolejne 48 godzin, z rozdzielczością 1-godzinową</a:t>
            </a:r>
            <a:r>
              <a:rPr lang="pl-PL" sz="1800" dirty="0" smtClean="0"/>
              <a:t>:</a:t>
            </a:r>
          </a:p>
          <a:p>
            <a:pPr>
              <a:defRPr/>
            </a:pPr>
            <a:r>
              <a:rPr lang="pl-PL" sz="1800" dirty="0" smtClean="0"/>
              <a:t>stężenia na mapie w </a:t>
            </a:r>
            <a:r>
              <a:rPr lang="pl-PL" sz="1800" dirty="0" err="1" smtClean="0"/>
              <a:t>internecie</a:t>
            </a:r>
            <a:r>
              <a:rPr lang="pl-PL" sz="1800" dirty="0" smtClean="0"/>
              <a:t>;</a:t>
            </a:r>
          </a:p>
          <a:p>
            <a:pPr>
              <a:defRPr/>
            </a:pPr>
            <a:r>
              <a:rPr lang="pl-PL" sz="1800" dirty="0" smtClean="0"/>
              <a:t>duża szczegółowość: lista ulic, lista obiektów wrażliwych (szkoły, szpitale);</a:t>
            </a:r>
          </a:p>
          <a:p>
            <a:pPr>
              <a:defRPr/>
            </a:pPr>
            <a:r>
              <a:rPr lang="pl-PL" sz="1800" dirty="0" smtClean="0"/>
              <a:t>możliwość zaplanowania działań np. kontroli w zakresie spalania odpadów;</a:t>
            </a:r>
          </a:p>
          <a:p>
            <a:pPr lvl="0">
              <a:buNone/>
              <a:defRPr/>
            </a:pPr>
            <a:r>
              <a:rPr lang="pl-PL" sz="1800" u="sng" dirty="0" smtClean="0"/>
              <a:t>Dane bieżące:</a:t>
            </a:r>
          </a:p>
          <a:p>
            <a:pPr lvl="0">
              <a:defRPr/>
            </a:pPr>
            <a:r>
              <a:rPr lang="pl-PL" sz="1800" dirty="0" smtClean="0"/>
              <a:t>na urządzeniach mobilnych – stężenie zanieczyszczeń w </a:t>
            </a:r>
            <a:r>
              <a:rPr lang="pl-PL" sz="1800" dirty="0" err="1" smtClean="0"/>
              <a:t>geolokalizacji</a:t>
            </a:r>
            <a:r>
              <a:rPr lang="pl-PL" sz="1800" dirty="0" smtClean="0"/>
              <a:t>, w czasie rzeczywistym;</a:t>
            </a:r>
          </a:p>
          <a:p>
            <a:pPr>
              <a:buNone/>
              <a:defRPr/>
            </a:pPr>
            <a:r>
              <a:rPr lang="pl-PL" sz="1800" u="sng" dirty="0" smtClean="0"/>
              <a:t>Dane archiwalne:</a:t>
            </a:r>
          </a:p>
          <a:p>
            <a:pPr lvl="0">
              <a:defRPr/>
            </a:pPr>
            <a:r>
              <a:rPr lang="pl-PL" sz="1800" dirty="0" smtClean="0"/>
              <a:t>możliwość wyświetlania zakresów czasowych; </a:t>
            </a:r>
          </a:p>
          <a:p>
            <a:pPr lvl="0">
              <a:defRPr/>
            </a:pPr>
            <a:r>
              <a:rPr lang="pl-PL" sz="1800" dirty="0" smtClean="0"/>
              <a:t>identyfikacja obszarów o wyjątkowo złej jakości powietrza;</a:t>
            </a:r>
          </a:p>
          <a:p>
            <a:pPr lvl="0">
              <a:defRPr/>
            </a:pPr>
            <a:r>
              <a:rPr lang="pl-PL" sz="1800" dirty="0" smtClean="0"/>
              <a:t>określanie wpływu emisji (udziału źródeł);</a:t>
            </a:r>
          </a:p>
          <a:p>
            <a:pPr lvl="0">
              <a:defRPr/>
            </a:pPr>
            <a:r>
              <a:rPr lang="pl-PL" sz="1800" dirty="0" smtClean="0"/>
              <a:t>raporty dobowe, miesięczne i roczne;</a:t>
            </a:r>
          </a:p>
          <a:p>
            <a:pPr lvl="0">
              <a:defRPr/>
            </a:pPr>
            <a:r>
              <a:rPr lang="pl-PL" sz="1800" dirty="0" smtClean="0"/>
              <a:t>analizy na potrzeby planistyczne;</a:t>
            </a:r>
          </a:p>
          <a:p>
            <a:pPr>
              <a:buNone/>
              <a:defRPr/>
            </a:pPr>
            <a:r>
              <a:rPr lang="pl-PL" sz="1800" u="sng" dirty="0" smtClean="0"/>
              <a:t>Edukacja społeczeństwa</a:t>
            </a:r>
          </a:p>
          <a:p>
            <a:pPr>
              <a:buNone/>
              <a:defRPr/>
            </a:pPr>
            <a:r>
              <a:rPr lang="pl-PL" sz="1800" u="sng" dirty="0" smtClean="0"/>
              <a:t>Możliwość uzasadnienia działań </a:t>
            </a:r>
            <a:r>
              <a:rPr lang="pl-PL" sz="1800" u="sng" dirty="0" err="1" smtClean="0"/>
              <a:t>prośrodowiskowych</a:t>
            </a:r>
            <a:r>
              <a:rPr lang="pl-PL" sz="1800" u="sng" dirty="0" smtClean="0"/>
              <a:t> (dofinansowanie)</a:t>
            </a:r>
          </a:p>
          <a:p>
            <a:pPr lvl="0">
              <a:buNone/>
              <a:defRPr/>
            </a:pPr>
            <a:endParaRPr lang="pl-PL" sz="1800" dirty="0" smtClean="0"/>
          </a:p>
        </p:txBody>
      </p:sp>
    </p:spTree>
    <p:extLst>
      <p:ext uri="{BB962C8B-B14F-4D97-AF65-F5344CB8AC3E}">
        <p14:creationId xmlns:p14="http://schemas.microsoft.com/office/powerpoint/2010/main" val="252538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hue\Atmoterm\prezentacja\slajdy\3\section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"/>
            <a:ext cx="3357651" cy="6885384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611560" y="2780928"/>
            <a:ext cx="5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rgbClr val="63C7C7"/>
                </a:solidFill>
                <a:latin typeface="Arial" pitchFamily="34" charset="0"/>
                <a:cs typeface="Arial" pitchFamily="34" charset="0"/>
              </a:rPr>
              <a:t>Dziękuję za uwagę</a:t>
            </a:r>
            <a:endParaRPr lang="pl-PL" sz="3600" b="1" dirty="0">
              <a:solidFill>
                <a:srgbClr val="63C7C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4" descr="D:\hue\Atmoterm\prezentacja\slajdy\3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052736"/>
            <a:ext cx="1278034" cy="1368152"/>
          </a:xfrm>
          <a:prstGeom prst="rect">
            <a:avLst/>
          </a:prstGeom>
          <a:noFill/>
        </p:spPr>
      </p:pic>
      <p:sp>
        <p:nvSpPr>
          <p:cNvPr id="12" name="pole tekstowe 11"/>
          <p:cNvSpPr txBox="1"/>
          <p:nvPr/>
        </p:nvSpPr>
        <p:spPr>
          <a:xfrm>
            <a:off x="6804248" y="2636912"/>
            <a:ext cx="2428892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pl-PL" sz="1400" dirty="0" err="1" smtClean="0">
                <a:solidFill>
                  <a:srgbClr val="30A854"/>
                </a:solidFill>
                <a:latin typeface="Arial" pitchFamily="34" charset="0"/>
                <a:cs typeface="Arial" pitchFamily="34" charset="0"/>
              </a:rPr>
              <a:t>Atmoterm</a:t>
            </a:r>
            <a:r>
              <a:rPr lang="pl-PL" sz="1400" dirty="0" smtClean="0">
                <a:solidFill>
                  <a:srgbClr val="30A854"/>
                </a:solidFill>
                <a:latin typeface="Arial" pitchFamily="34" charset="0"/>
                <a:cs typeface="Arial" pitchFamily="34" charset="0"/>
              </a:rPr>
              <a:t> SA</a:t>
            </a:r>
          </a:p>
          <a:p>
            <a:pPr>
              <a:lnSpc>
                <a:spcPts val="2600"/>
              </a:lnSpc>
            </a:pPr>
            <a:r>
              <a:rPr lang="pl-PL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ul. Łangowskiego 4</a:t>
            </a:r>
          </a:p>
          <a:p>
            <a:pPr>
              <a:lnSpc>
                <a:spcPts val="2600"/>
              </a:lnSpc>
            </a:pPr>
            <a:r>
              <a:rPr lang="pl-PL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45-031 Opole</a:t>
            </a:r>
          </a:p>
          <a:p>
            <a:pPr>
              <a:lnSpc>
                <a:spcPts val="2600"/>
              </a:lnSpc>
            </a:pPr>
            <a:r>
              <a:rPr lang="pl-PL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Tel: 77 44 26 666</a:t>
            </a:r>
            <a:endParaRPr lang="pl-PL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6804248" y="4293096"/>
            <a:ext cx="2428892" cy="389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pl-PL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www.atmoterm.pl</a:t>
            </a:r>
            <a:endParaRPr lang="pl-PL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251844"/>
            <a:ext cx="8229600" cy="850106"/>
          </a:xfrm>
        </p:spPr>
        <p:txBody>
          <a:bodyPr/>
          <a:lstStyle/>
          <a:p>
            <a:r>
              <a:rPr lang="pl-PL" sz="2400" dirty="0" smtClean="0"/>
              <a:t>System badania jakości powietrza – PMŚ </a:t>
            </a:r>
            <a:endParaRPr lang="pl-PL" sz="2400" dirty="0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764704"/>
            <a:ext cx="7161463" cy="4880530"/>
          </a:xfrm>
          <a:prstGeom prst="rect">
            <a:avLst/>
          </a:prstGeom>
        </p:spPr>
      </p:pic>
      <p:pic>
        <p:nvPicPr>
          <p:cNvPr id="19" name="Symbol zastępczy zawartości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908720"/>
            <a:ext cx="7811215" cy="4764932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1124744"/>
            <a:ext cx="7488832" cy="4849827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0" y="573325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Źródło: GIOŚ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251844"/>
            <a:ext cx="8229600" cy="850106"/>
          </a:xfrm>
        </p:spPr>
        <p:txBody>
          <a:bodyPr/>
          <a:lstStyle/>
          <a:p>
            <a:r>
              <a:rPr lang="pl-PL" sz="2400" dirty="0" smtClean="0"/>
              <a:t>System badania jakości powietrza – PMŚ </a:t>
            </a:r>
            <a:endParaRPr lang="pl-PL" sz="240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2" cstate="print"/>
          <a:srcRect l="16925" t="26187" r="18501" b="31793"/>
          <a:stretch/>
        </p:blipFill>
        <p:spPr>
          <a:xfrm>
            <a:off x="0" y="1556792"/>
            <a:ext cx="9144000" cy="4032448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0" y="573325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Źródło: GIOŚ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1427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251844"/>
            <a:ext cx="8229600" cy="850106"/>
          </a:xfrm>
        </p:spPr>
        <p:txBody>
          <a:bodyPr/>
          <a:lstStyle/>
          <a:p>
            <a:r>
              <a:rPr lang="pl-PL" sz="2400" dirty="0" smtClean="0"/>
              <a:t>System badania jakości powietrza – PMŚ </a:t>
            </a:r>
            <a:endParaRPr lang="pl-PL" sz="24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6588224" y="515719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Źródło: Polski Alarm Smogowy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638175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161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3384376" cy="2016224"/>
          </a:xfrm>
        </p:spPr>
        <p:txBody>
          <a:bodyPr/>
          <a:lstStyle/>
          <a:p>
            <a:r>
              <a:rPr lang="pl-PL" sz="2000" dirty="0" smtClean="0"/>
              <a:t>Modelowanie zanieczyszczeń powietrza na przykładzie mapy stężeń pyłu zaw. PM10 z Programu ochrony powietrza dla woj. małopolskiego</a:t>
            </a:r>
            <a:endParaRPr lang="pl-PL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4870" y="188640"/>
            <a:ext cx="5419130" cy="5861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161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676456" cy="850106"/>
          </a:xfrm>
        </p:spPr>
        <p:txBody>
          <a:bodyPr/>
          <a:lstStyle/>
          <a:p>
            <a:r>
              <a:rPr lang="pl-PL" sz="2400" dirty="0"/>
              <a:t>Łączenie wyników modelowania i wskazań sieci </a:t>
            </a:r>
            <a:r>
              <a:rPr lang="pl-PL" sz="2400" dirty="0" smtClean="0"/>
              <a:t>pomiarowych</a:t>
            </a:r>
            <a:endParaRPr lang="pl-PL" sz="2400" dirty="0"/>
          </a:p>
        </p:txBody>
      </p:sp>
      <p:sp>
        <p:nvSpPr>
          <p:cNvPr id="35" name="Symbol zastępczy zawartości 34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2664296"/>
          </a:xfrm>
        </p:spPr>
        <p:txBody>
          <a:bodyPr/>
          <a:lstStyle/>
          <a:p>
            <a:pPr marL="265113" lvl="0" indent="-265113" fontAlgn="base">
              <a:spcBef>
                <a:spcPct val="40000"/>
              </a:spcBef>
              <a:spcAft>
                <a:spcPct val="20000"/>
              </a:spcAft>
              <a:buClr>
                <a:srgbClr val="007CC3"/>
              </a:buClr>
              <a:buNone/>
              <a:defRPr/>
            </a:pPr>
            <a:r>
              <a:rPr lang="pl-PL" sz="1800" kern="0" dirty="0" smtClean="0">
                <a:solidFill>
                  <a:srgbClr val="000000"/>
                </a:solidFill>
              </a:rPr>
              <a:t>Elementy systemu:</a:t>
            </a:r>
          </a:p>
          <a:p>
            <a:pPr marL="265113" indent="-265113" fontAlgn="base">
              <a:spcBef>
                <a:spcPct val="40000"/>
              </a:spcBef>
              <a:spcAft>
                <a:spcPct val="20000"/>
              </a:spcAft>
              <a:buClr>
                <a:srgbClr val="007CC3"/>
              </a:buClr>
              <a:buFont typeface="Wingdings" pitchFamily="2" charset="2"/>
              <a:buChar char="§"/>
              <a:defRPr/>
            </a:pPr>
            <a:r>
              <a:rPr lang="pl-PL" sz="1800" kern="0" dirty="0" smtClean="0">
                <a:solidFill>
                  <a:srgbClr val="000000"/>
                </a:solidFill>
              </a:rPr>
              <a:t>modelowanie rozkładu zanieczyszczeń powietrza (dyspersji);</a:t>
            </a:r>
          </a:p>
          <a:p>
            <a:pPr marL="265113" indent="-265113" fontAlgn="base">
              <a:spcBef>
                <a:spcPct val="40000"/>
              </a:spcBef>
              <a:spcAft>
                <a:spcPct val="20000"/>
              </a:spcAft>
              <a:buClr>
                <a:srgbClr val="007CC3"/>
              </a:buClr>
              <a:buFont typeface="Wingdings" pitchFamily="2" charset="2"/>
              <a:buChar char="§"/>
              <a:defRPr/>
            </a:pPr>
            <a:r>
              <a:rPr lang="pl-PL" sz="1800" kern="0" dirty="0" smtClean="0">
                <a:solidFill>
                  <a:srgbClr val="000000"/>
                </a:solidFill>
              </a:rPr>
              <a:t>zastosowanie bieżących lub historycznych wskazań ze stacji PMŚ;</a:t>
            </a:r>
          </a:p>
          <a:p>
            <a:pPr marL="265113" lvl="0" indent="-265113" fontAlgn="base">
              <a:spcBef>
                <a:spcPct val="40000"/>
              </a:spcBef>
              <a:spcAft>
                <a:spcPct val="20000"/>
              </a:spcAft>
              <a:buClr>
                <a:srgbClr val="007CC3"/>
              </a:buClr>
              <a:buFont typeface="Wingdings" pitchFamily="2" charset="2"/>
              <a:buChar char="§"/>
              <a:defRPr/>
            </a:pPr>
            <a:r>
              <a:rPr lang="pl-PL" sz="1800" kern="0" dirty="0" smtClean="0">
                <a:solidFill>
                  <a:srgbClr val="000000"/>
                </a:solidFill>
              </a:rPr>
              <a:t>dodatkowo: zastosowanie </a:t>
            </a:r>
            <a:r>
              <a:rPr lang="pl-PL" sz="1800" kern="0" dirty="0">
                <a:solidFill>
                  <a:srgbClr val="000000"/>
                </a:solidFill>
              </a:rPr>
              <a:t>bieżących lub historycznych wskazań wielopunktowej lokalnej sieci kalibrowanych czujników optycznych;</a:t>
            </a:r>
          </a:p>
          <a:p>
            <a:pPr marL="265113" lvl="0" indent="-265113" fontAlgn="base">
              <a:spcBef>
                <a:spcPct val="40000"/>
              </a:spcBef>
              <a:spcAft>
                <a:spcPct val="20000"/>
              </a:spcAft>
              <a:buClr>
                <a:srgbClr val="007CC3"/>
              </a:buClr>
              <a:buFont typeface="Wingdings" pitchFamily="2" charset="2"/>
              <a:buChar char="§"/>
              <a:defRPr/>
            </a:pPr>
            <a:r>
              <a:rPr lang="pl-PL" sz="1800" kern="0" dirty="0">
                <a:solidFill>
                  <a:srgbClr val="000000"/>
                </a:solidFill>
              </a:rPr>
              <a:t>zastosowanie metod łączenia </a:t>
            </a:r>
            <a:r>
              <a:rPr lang="pl-PL" sz="1800" kern="0" dirty="0" smtClean="0">
                <a:solidFill>
                  <a:srgbClr val="000000"/>
                </a:solidFill>
              </a:rPr>
              <a:t>danych, zgodnie z krajową </a:t>
            </a:r>
            <a:r>
              <a:rPr lang="pl-PL" sz="1800" kern="0" dirty="0">
                <a:solidFill>
                  <a:srgbClr val="000000"/>
                </a:solidFill>
              </a:rPr>
              <a:t>i </a:t>
            </a:r>
            <a:r>
              <a:rPr lang="pl-PL" sz="1800" kern="0" dirty="0" smtClean="0">
                <a:solidFill>
                  <a:srgbClr val="000000"/>
                </a:solidFill>
              </a:rPr>
              <a:t>międzynarodową metodyką </a:t>
            </a:r>
            <a:r>
              <a:rPr lang="pl-PL" sz="1800" kern="0" dirty="0">
                <a:solidFill>
                  <a:srgbClr val="000000"/>
                </a:solidFill>
              </a:rPr>
              <a:t>modelowania </a:t>
            </a:r>
            <a:r>
              <a:rPr lang="pl-PL" sz="1800" kern="0" dirty="0" smtClean="0">
                <a:solidFill>
                  <a:srgbClr val="000000"/>
                </a:solidFill>
              </a:rPr>
              <a:t>zanieczyszczeń powietrza</a:t>
            </a:r>
            <a:endParaRPr lang="pl-PL" sz="1800" kern="0" dirty="0">
              <a:solidFill>
                <a:srgbClr val="000000"/>
              </a:solidFill>
            </a:endParaRPr>
          </a:p>
          <a:p>
            <a:pPr marL="265113" lvl="0" indent="-265113" fontAlgn="base">
              <a:spcBef>
                <a:spcPct val="40000"/>
              </a:spcBef>
              <a:spcAft>
                <a:spcPct val="20000"/>
              </a:spcAft>
              <a:buClr>
                <a:srgbClr val="007CC3"/>
              </a:buClr>
              <a:buNone/>
              <a:defRPr/>
            </a:pPr>
            <a:r>
              <a:rPr lang="pl-PL" sz="1800" kern="0" dirty="0">
                <a:solidFill>
                  <a:srgbClr val="000000"/>
                </a:solidFill>
              </a:rPr>
              <a:t>	</a:t>
            </a:r>
          </a:p>
          <a:p>
            <a:pPr lvl="2"/>
            <a:endParaRPr lang="pl-PL" sz="1800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467" y="3573016"/>
            <a:ext cx="29146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4795" y="3717032"/>
            <a:ext cx="295275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23187" y="3861048"/>
            <a:ext cx="1661368" cy="1940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814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20688"/>
          </a:xfrm>
        </p:spPr>
        <p:txBody>
          <a:bodyPr/>
          <a:lstStyle/>
          <a:p>
            <a:r>
              <a:rPr lang="pl-PL" sz="2400" dirty="0" smtClean="0"/>
              <a:t>Mapa </a:t>
            </a:r>
            <a:r>
              <a:rPr lang="pl-PL" sz="2400" dirty="0"/>
              <a:t>zanieczyszczeń powietrza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7863" t="23625" r="26756" b="9813"/>
          <a:stretch>
            <a:fillRect/>
          </a:stretch>
        </p:blipFill>
        <p:spPr bwMode="auto">
          <a:xfrm>
            <a:off x="134265" y="980728"/>
            <a:ext cx="9009735" cy="567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53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7200924" cy="647799"/>
          </a:xfrm>
        </p:spPr>
        <p:txBody>
          <a:bodyPr/>
          <a:lstStyle/>
          <a:p>
            <a:r>
              <a:rPr lang="pl-PL" sz="2400" dirty="0" smtClean="0"/>
              <a:t>Podstawowe moduły / elementy mapy</a:t>
            </a:r>
          </a:p>
        </p:txBody>
      </p:sp>
      <p:sp>
        <p:nvSpPr>
          <p:cNvPr id="5" name="Prostokąt 4"/>
          <p:cNvSpPr/>
          <p:nvPr/>
        </p:nvSpPr>
        <p:spPr>
          <a:xfrm>
            <a:off x="467544" y="1772816"/>
            <a:ext cx="2304256" cy="1296144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Baza emisji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2051720" y="4005064"/>
            <a:ext cx="2304256" cy="1296144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Modelowanie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3491880" y="1772816"/>
            <a:ext cx="2304256" cy="1296144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Dane pomiarowe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5004048" y="4005064"/>
            <a:ext cx="2304256" cy="1296144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Gromadzenie / przetwarzanie danych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6516216" y="1772816"/>
            <a:ext cx="2304256" cy="1296144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Publikowanie</a:t>
            </a:r>
            <a:endParaRPr lang="pl-PL" dirty="0"/>
          </a:p>
        </p:txBody>
      </p:sp>
      <p:sp>
        <p:nvSpPr>
          <p:cNvPr id="10" name="Strzałka w dół 9"/>
          <p:cNvSpPr/>
          <p:nvPr/>
        </p:nvSpPr>
        <p:spPr>
          <a:xfrm rot="19764073">
            <a:off x="2166527" y="3279115"/>
            <a:ext cx="720080" cy="64807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trzałka w dół 10"/>
          <p:cNvSpPr/>
          <p:nvPr/>
        </p:nvSpPr>
        <p:spPr>
          <a:xfrm rot="19764073">
            <a:off x="5334879" y="3279116"/>
            <a:ext cx="720080" cy="64807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trzałka w prawo 11"/>
          <p:cNvSpPr/>
          <p:nvPr/>
        </p:nvSpPr>
        <p:spPr>
          <a:xfrm rot="17644867">
            <a:off x="3700772" y="3151662"/>
            <a:ext cx="648072" cy="72008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trzałka w prawo 12"/>
          <p:cNvSpPr/>
          <p:nvPr/>
        </p:nvSpPr>
        <p:spPr>
          <a:xfrm rot="17644867">
            <a:off x="6941134" y="3151662"/>
            <a:ext cx="648072" cy="72008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934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Niestandardowy 2">
      <a:dk1>
        <a:srgbClr val="808080"/>
      </a:dk1>
      <a:lt1>
        <a:sysClr val="window" lastClr="FFFFFF"/>
      </a:lt1>
      <a:dk2>
        <a:srgbClr val="1F497D"/>
      </a:dk2>
      <a:lt2>
        <a:srgbClr val="FFFFFF"/>
      </a:lt2>
      <a:accent1>
        <a:srgbClr val="FFA000"/>
      </a:accent1>
      <a:accent2>
        <a:srgbClr val="65C5C6"/>
      </a:accent2>
      <a:accent3>
        <a:srgbClr val="808080"/>
      </a:accent3>
      <a:accent4>
        <a:srgbClr val="003764"/>
      </a:accent4>
      <a:accent5>
        <a:srgbClr val="30A854"/>
      </a:accent5>
      <a:accent6>
        <a:srgbClr val="65C5C6"/>
      </a:accent6>
      <a:hlink>
        <a:srgbClr val="808080"/>
      </a:hlink>
      <a:folHlink>
        <a:srgbClr val="FFA000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628</TotalTime>
  <Words>527</Words>
  <Application>Microsoft Office PowerPoint</Application>
  <PresentationFormat>Pokaz na ekranie (4:3)</PresentationFormat>
  <Paragraphs>90</Paragraphs>
  <Slides>21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Motyw pakietu Office</vt:lpstr>
      <vt:lpstr>Metoda prezentacji jakości powietrza  w Internecie</vt:lpstr>
      <vt:lpstr>System badania jakości powietrza – PMŚ</vt:lpstr>
      <vt:lpstr>System badania jakości powietrza – PMŚ </vt:lpstr>
      <vt:lpstr>System badania jakości powietrza – PMŚ </vt:lpstr>
      <vt:lpstr>System badania jakości powietrza – PMŚ </vt:lpstr>
      <vt:lpstr>Modelowanie zanieczyszczeń powietrza na przykładzie mapy stężeń pyłu zaw. PM10 z Programu ochrony powietrza dla woj. małopolskiego</vt:lpstr>
      <vt:lpstr>Łączenie wyników modelowania i wskazań sieci pomiarowych</vt:lpstr>
      <vt:lpstr>Mapa zanieczyszczeń powietrza</vt:lpstr>
      <vt:lpstr>Podstawowe moduły / elementy mapy</vt:lpstr>
      <vt:lpstr>Podstawowe moduły / elementy mapy</vt:lpstr>
      <vt:lpstr>Podstawowe moduły / elementy mapy</vt:lpstr>
      <vt:lpstr>Podstawowe moduły / elementy mapy</vt:lpstr>
      <vt:lpstr>Mapa zanieczyszczeń powietrza</vt:lpstr>
      <vt:lpstr>Mapa zanieczyszczeń powietrza</vt:lpstr>
      <vt:lpstr>Mapa zanieczyszczeń powietrza</vt:lpstr>
      <vt:lpstr>Mapa zanieczyszczeń powietrza</vt:lpstr>
      <vt:lpstr>Mapa zanieczyszczeń powietrza</vt:lpstr>
      <vt:lpstr>Mapa zanieczyszczeń powietrza</vt:lpstr>
      <vt:lpstr>Mapa zanieczyszczeń powietrza</vt:lpstr>
      <vt:lpstr>Zastosowania i właściwości mapy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idziak</dc:creator>
  <cp:lastModifiedBy>Smykaj Stanisław</cp:lastModifiedBy>
  <cp:revision>80</cp:revision>
  <dcterms:created xsi:type="dcterms:W3CDTF">2018-02-21T07:25:26Z</dcterms:created>
  <dcterms:modified xsi:type="dcterms:W3CDTF">2018-05-22T13:06:21Z</dcterms:modified>
</cp:coreProperties>
</file>