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76" d="100"/>
          <a:sy n="76" d="100"/>
        </p:scale>
        <p:origin x="-90" y="-8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8965-8BC0-454C-97AD-68A3E0D4E0D0}" type="datetimeFigureOut">
              <a:rPr lang="pl-PL" smtClean="0"/>
              <a:t>2018-05-22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9D86-CD6A-496F-A3B9-5F122D39DC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3369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8965-8BC0-454C-97AD-68A3E0D4E0D0}" type="datetimeFigureOut">
              <a:rPr lang="pl-PL" smtClean="0"/>
              <a:t>2018-05-22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9D86-CD6A-496F-A3B9-5F122D39DC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4296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8965-8BC0-454C-97AD-68A3E0D4E0D0}" type="datetimeFigureOut">
              <a:rPr lang="pl-PL" smtClean="0"/>
              <a:t>2018-05-22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9D86-CD6A-496F-A3B9-5F122D39DCDE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7645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8965-8BC0-454C-97AD-68A3E0D4E0D0}" type="datetimeFigureOut">
              <a:rPr lang="pl-PL" smtClean="0"/>
              <a:t>2018-05-22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9D86-CD6A-496F-A3B9-5F122D39DC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9829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8965-8BC0-454C-97AD-68A3E0D4E0D0}" type="datetimeFigureOut">
              <a:rPr lang="pl-PL" smtClean="0"/>
              <a:t>2018-05-22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9D86-CD6A-496F-A3B9-5F122D39DCDE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9242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8965-8BC0-454C-97AD-68A3E0D4E0D0}" type="datetimeFigureOut">
              <a:rPr lang="pl-PL" smtClean="0"/>
              <a:t>2018-05-22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9D86-CD6A-496F-A3B9-5F122D39DC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6949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8965-8BC0-454C-97AD-68A3E0D4E0D0}" type="datetimeFigureOut">
              <a:rPr lang="pl-PL" smtClean="0"/>
              <a:t>2018-05-22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9D86-CD6A-496F-A3B9-5F122D39DC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8765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8965-8BC0-454C-97AD-68A3E0D4E0D0}" type="datetimeFigureOut">
              <a:rPr lang="pl-PL" smtClean="0"/>
              <a:t>2018-05-22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9D86-CD6A-496F-A3B9-5F122D39DC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3221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8965-8BC0-454C-97AD-68A3E0D4E0D0}" type="datetimeFigureOut">
              <a:rPr lang="pl-PL" smtClean="0"/>
              <a:t>2018-05-22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9D86-CD6A-496F-A3B9-5F122D39DC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0080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8965-8BC0-454C-97AD-68A3E0D4E0D0}" type="datetimeFigureOut">
              <a:rPr lang="pl-PL" smtClean="0"/>
              <a:t>2018-05-22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9D86-CD6A-496F-A3B9-5F122D39DC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1651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8965-8BC0-454C-97AD-68A3E0D4E0D0}" type="datetimeFigureOut">
              <a:rPr lang="pl-PL" smtClean="0"/>
              <a:t>2018-05-22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9D86-CD6A-496F-A3B9-5F122D39DC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4246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8965-8BC0-454C-97AD-68A3E0D4E0D0}" type="datetimeFigureOut">
              <a:rPr lang="pl-PL" smtClean="0"/>
              <a:t>2018-05-22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9D86-CD6A-496F-A3B9-5F122D39DC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7658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8965-8BC0-454C-97AD-68A3E0D4E0D0}" type="datetimeFigureOut">
              <a:rPr lang="pl-PL" smtClean="0"/>
              <a:t>2018-05-22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9D86-CD6A-496F-A3B9-5F122D39DC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8439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8965-8BC0-454C-97AD-68A3E0D4E0D0}" type="datetimeFigureOut">
              <a:rPr lang="pl-PL" smtClean="0"/>
              <a:t>2018-05-22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9D86-CD6A-496F-A3B9-5F122D39DC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5618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8965-8BC0-454C-97AD-68A3E0D4E0D0}" type="datetimeFigureOut">
              <a:rPr lang="pl-PL" smtClean="0"/>
              <a:t>2018-05-22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9D86-CD6A-496F-A3B9-5F122D39DC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4868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8965-8BC0-454C-97AD-68A3E0D4E0D0}" type="datetimeFigureOut">
              <a:rPr lang="pl-PL" smtClean="0"/>
              <a:t>2018-05-22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9D86-CD6A-496F-A3B9-5F122D39DC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6540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A8965-8BC0-454C-97AD-68A3E0D4E0D0}" type="datetimeFigureOut">
              <a:rPr lang="pl-PL" smtClean="0"/>
              <a:t>2018-05-22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E89D86-CD6A-496F-A3B9-5F122D39DC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9944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96141" y="2300625"/>
            <a:ext cx="9528464" cy="1646302"/>
          </a:xfrm>
        </p:spPr>
        <p:txBody>
          <a:bodyPr>
            <a:noAutofit/>
          </a:bodyPr>
          <a:lstStyle/>
          <a:p>
            <a:pPr algn="ctr"/>
            <a:r>
              <a:rPr lang="pl-PL" sz="44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Możliwości finansowania działań służących poprawie jakości powietrza</a:t>
            </a:r>
            <a:br>
              <a:rPr lang="pl-PL" sz="44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4400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Regionalnym Programie Operacyjnym Lubuskie 2020</a:t>
            </a:r>
            <a:endParaRPr lang="pl-PL" sz="4400" b="1" dirty="0" smtClean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" y="4444323"/>
            <a:ext cx="9892146" cy="1096899"/>
          </a:xfrm>
        </p:spPr>
        <p:txBody>
          <a:bodyPr>
            <a:normAutofit fontScale="92500" lnSpcReduction="20000"/>
          </a:bodyPr>
          <a:lstStyle/>
          <a:p>
            <a:endParaRPr lang="pl-PL" dirty="0"/>
          </a:p>
          <a:p>
            <a:endParaRPr lang="pl-PL" dirty="0" smtClean="0"/>
          </a:p>
          <a:p>
            <a:pPr algn="ctr"/>
            <a:r>
              <a:rPr lang="pl-PL" sz="2500" b="1" i="1" dirty="0" smtClean="0"/>
              <a:t>Zielona Góra, 18 maja 2018 r</a:t>
            </a:r>
            <a:r>
              <a:rPr lang="pl-PL" i="1" dirty="0" smtClean="0"/>
              <a:t>.</a:t>
            </a:r>
            <a:endParaRPr lang="pl-PL" i="1" dirty="0"/>
          </a:p>
        </p:txBody>
      </p:sp>
      <p:pic>
        <p:nvPicPr>
          <p:cNvPr id="4" name="Obraz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9640" y="5934710"/>
            <a:ext cx="5760720" cy="576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4050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07067" y="508001"/>
            <a:ext cx="7766936" cy="4639732"/>
          </a:xfrm>
        </p:spPr>
        <p:txBody>
          <a:bodyPr/>
          <a:lstStyle/>
          <a:p>
            <a:pPr algn="ctr"/>
            <a:r>
              <a:rPr lang="pl-PL" sz="2000" b="1" dirty="0" smtClean="0"/>
              <a:t>Projekty mające na celu zmniejszenie emisji a w związku z tym poprawę jakości powietrza w województwie lubuskim mogą ubiegać się o dotację z regionalnego Programu operacyjnego Lubuskie 2020 w ramach </a:t>
            </a:r>
            <a:r>
              <a:rPr lang="pl-PL" sz="2000" b="1" u="sng" dirty="0" smtClean="0"/>
              <a:t>osi priorytetowej 3 Gospodarka niskoemisyjna, w  ramach działań:</a:t>
            </a:r>
          </a:p>
          <a:p>
            <a:pPr algn="just"/>
            <a:endParaRPr lang="pl-PL" sz="2000" b="1" dirty="0" smtClean="0"/>
          </a:p>
          <a:p>
            <a:pPr algn="just"/>
            <a:r>
              <a:rPr lang="pl-PL" sz="2000" b="1" dirty="0"/>
              <a:t>Działanie 3.1 Odnawialne źródła </a:t>
            </a:r>
            <a:r>
              <a:rPr lang="pl-PL" sz="2000" b="1" dirty="0" smtClean="0"/>
              <a:t>energii</a:t>
            </a:r>
          </a:p>
          <a:p>
            <a:pPr algn="just"/>
            <a:r>
              <a:rPr lang="pl-PL" sz="2000" b="1" dirty="0" smtClean="0"/>
              <a:t>Działanie </a:t>
            </a:r>
            <a:r>
              <a:rPr lang="pl-PL" sz="2000" b="1" dirty="0"/>
              <a:t>3.2 Efektywność </a:t>
            </a:r>
            <a:r>
              <a:rPr lang="pl-PL" sz="2000" b="1" dirty="0" smtClean="0"/>
              <a:t>energetyczna</a:t>
            </a:r>
          </a:p>
          <a:p>
            <a:pPr algn="just"/>
            <a:r>
              <a:rPr lang="pl-PL" sz="2000" b="1" dirty="0"/>
              <a:t>Działanie 3.3 Ograniczenie niskiej emisji w </a:t>
            </a:r>
            <a:r>
              <a:rPr lang="pl-PL" sz="2000" b="1" dirty="0" smtClean="0"/>
              <a:t>miastach</a:t>
            </a:r>
          </a:p>
          <a:p>
            <a:pPr algn="just"/>
            <a:r>
              <a:rPr lang="pl-PL" sz="2000" b="1" dirty="0" smtClean="0"/>
              <a:t>Działanie </a:t>
            </a:r>
            <a:r>
              <a:rPr lang="pl-PL" sz="2000" b="1" dirty="0"/>
              <a:t>3.4 </a:t>
            </a:r>
            <a:r>
              <a:rPr lang="pl-PL" sz="2000" b="1" dirty="0" smtClean="0"/>
              <a:t>Kogeneracja</a:t>
            </a:r>
          </a:p>
          <a:p>
            <a:pPr algn="just"/>
            <a:endParaRPr lang="pl-PL" dirty="0"/>
          </a:p>
        </p:txBody>
      </p:sp>
      <p:pic>
        <p:nvPicPr>
          <p:cNvPr id="4" name="Obraz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48740" y="6010910"/>
            <a:ext cx="5760720" cy="576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221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07067" y="508001"/>
            <a:ext cx="7766936" cy="463973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W ramach osi 3 ogłoszonych zostało 28 konkursów na które wpłynęły </a:t>
            </a:r>
            <a:r>
              <a:rPr lang="pl-PL" b="1" u="sng" dirty="0" smtClean="0"/>
              <a:t>153 wnioski</a:t>
            </a:r>
          </a:p>
          <a:p>
            <a:pPr algn="just"/>
            <a:r>
              <a:rPr lang="pl-PL" dirty="0" smtClean="0"/>
              <a:t>Zostało podpisanych 53 umowy na kwotę dofinansowania </a:t>
            </a:r>
            <a:r>
              <a:rPr lang="pl-PL" b="1" dirty="0" smtClean="0"/>
              <a:t>212 </a:t>
            </a:r>
            <a:r>
              <a:rPr lang="pl-PL" b="1" dirty="0"/>
              <a:t>761 741,76 </a:t>
            </a:r>
            <a:r>
              <a:rPr lang="pl-PL" dirty="0" smtClean="0"/>
              <a:t>(w podanej kwocie nie ujęto instrumentów finansowych)</a:t>
            </a:r>
          </a:p>
          <a:p>
            <a:pPr lvl="0" algn="just">
              <a:buClr>
                <a:srgbClr val="90C226"/>
              </a:buClr>
            </a:pPr>
            <a:r>
              <a:rPr lang="pl-PL" dirty="0">
                <a:solidFill>
                  <a:prstClr val="black">
                    <a:lumMod val="50000"/>
                    <a:lumOff val="50000"/>
                  </a:prstClr>
                </a:solidFill>
              </a:rPr>
              <a:t>Działanie 3.1 Odnawialne źródła </a:t>
            </a:r>
            <a:r>
              <a:rPr lang="pl-PL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energii</a:t>
            </a:r>
          </a:p>
          <a:p>
            <a:pPr marL="285750" lvl="0" indent="-285750" algn="just">
              <a:buClr>
                <a:srgbClr val="90C226"/>
              </a:buClr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2 konkursy (1 anulowany, drugi w trakcie oceny)</a:t>
            </a:r>
            <a:endParaRPr lang="pl-PL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0" algn="just">
              <a:buClr>
                <a:srgbClr val="90C226"/>
              </a:buClr>
            </a:pPr>
            <a:r>
              <a:rPr lang="pl-PL" dirty="0">
                <a:solidFill>
                  <a:prstClr val="black">
                    <a:lumMod val="50000"/>
                    <a:lumOff val="50000"/>
                  </a:prstClr>
                </a:solidFill>
              </a:rPr>
              <a:t>Działanie 3.2 Efektywność </a:t>
            </a:r>
            <a:r>
              <a:rPr lang="pl-PL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energetyczna </a:t>
            </a:r>
          </a:p>
          <a:p>
            <a:pPr marL="285750" lvl="0" indent="-285750" algn="just">
              <a:buClr>
                <a:srgbClr val="90C226"/>
              </a:buClr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11 konkursów (3 konkursy w trakcie oceny) </a:t>
            </a:r>
          </a:p>
          <a:p>
            <a:pPr marL="285750" lvl="0" indent="-285750" algn="just">
              <a:buClr>
                <a:srgbClr val="90C226"/>
              </a:buClr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40 umów w trakcie realizacji wkład Unii </a:t>
            </a:r>
            <a:r>
              <a:rPr lang="pl-PL" dirty="0">
                <a:solidFill>
                  <a:prstClr val="black">
                    <a:lumMod val="50000"/>
                    <a:lumOff val="50000"/>
                  </a:prstClr>
                </a:solidFill>
              </a:rPr>
              <a:t>E</a:t>
            </a:r>
            <a:r>
              <a:rPr lang="pl-PL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uropejskiej </a:t>
            </a:r>
            <a:r>
              <a:rPr lang="pl-PL" dirty="0"/>
              <a:t>95 634 080,76 </a:t>
            </a:r>
            <a:endParaRPr lang="pl-PL" dirty="0" smtClean="0"/>
          </a:p>
          <a:p>
            <a:pPr lvl="0" algn="just">
              <a:buClr>
                <a:srgbClr val="90C226"/>
              </a:buClr>
            </a:pPr>
            <a:r>
              <a:rPr lang="pl-PL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Działanie </a:t>
            </a:r>
            <a:r>
              <a:rPr lang="pl-PL" dirty="0">
                <a:solidFill>
                  <a:prstClr val="black">
                    <a:lumMod val="50000"/>
                    <a:lumOff val="50000"/>
                  </a:prstClr>
                </a:solidFill>
              </a:rPr>
              <a:t>3.3 Ograniczenie niskiej emisji w </a:t>
            </a:r>
            <a:r>
              <a:rPr lang="pl-PL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miastach  </a:t>
            </a:r>
          </a:p>
          <a:p>
            <a:pPr marL="285750" lvl="0" indent="-285750" algn="just">
              <a:buClr>
                <a:srgbClr val="90C226"/>
              </a:buClr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15 konkursów (4 konkursy w trakcie oceny) </a:t>
            </a:r>
          </a:p>
          <a:p>
            <a:pPr marL="285750" lvl="0" indent="-285750" algn="just">
              <a:buClr>
                <a:srgbClr val="90C226"/>
              </a:buClr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13 umów w trakcie realizacji </a:t>
            </a:r>
            <a:r>
              <a:rPr lang="pl-PL" dirty="0">
                <a:solidFill>
                  <a:prstClr val="black">
                    <a:lumMod val="50000"/>
                    <a:lumOff val="50000"/>
                  </a:prstClr>
                </a:solidFill>
              </a:rPr>
              <a:t>wkład </a:t>
            </a:r>
            <a:r>
              <a:rPr lang="pl-PL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Unii </a:t>
            </a:r>
            <a:r>
              <a:rPr lang="pl-PL" dirty="0">
                <a:solidFill>
                  <a:prstClr val="black">
                    <a:lumMod val="50000"/>
                    <a:lumOff val="50000"/>
                  </a:prstClr>
                </a:solidFill>
              </a:rPr>
              <a:t>E</a:t>
            </a:r>
            <a:r>
              <a:rPr lang="pl-PL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uropejskiej </a:t>
            </a:r>
            <a:r>
              <a:rPr lang="pl-PL" dirty="0"/>
              <a:t>117 127 661,00 </a:t>
            </a:r>
            <a:endParaRPr lang="pl-PL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0" algn="just">
              <a:buClr>
                <a:srgbClr val="90C226"/>
              </a:buClr>
            </a:pPr>
            <a:r>
              <a:rPr lang="pl-PL" dirty="0">
                <a:solidFill>
                  <a:prstClr val="black">
                    <a:lumMod val="50000"/>
                    <a:lumOff val="50000"/>
                  </a:prstClr>
                </a:solidFill>
              </a:rPr>
              <a:t>Działanie 3.4 </a:t>
            </a:r>
            <a:r>
              <a:rPr lang="pl-PL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Kogeneracja nie było ogłoszonego jeszcze konkursu</a:t>
            </a:r>
            <a:endParaRPr lang="pl-PL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algn="just"/>
            <a:endParaRPr lang="pl-PL" dirty="0" smtClean="0"/>
          </a:p>
          <a:p>
            <a:pPr algn="just"/>
            <a:endParaRPr lang="pl-PL" dirty="0" smtClean="0"/>
          </a:p>
          <a:p>
            <a:pPr algn="just"/>
            <a:endParaRPr lang="pl-PL" dirty="0" smtClean="0"/>
          </a:p>
        </p:txBody>
      </p:sp>
      <p:pic>
        <p:nvPicPr>
          <p:cNvPr id="4" name="Obraz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48740" y="6010910"/>
            <a:ext cx="5760720" cy="576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972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07067" y="508001"/>
            <a:ext cx="7766936" cy="4639732"/>
          </a:xfrm>
        </p:spPr>
        <p:txBody>
          <a:bodyPr/>
          <a:lstStyle/>
          <a:p>
            <a:pPr algn="just"/>
            <a:r>
              <a:rPr lang="pl-PL" dirty="0" smtClean="0"/>
              <a:t>Wskaźniki programowe w ramach działań osi 3: </a:t>
            </a:r>
          </a:p>
          <a:p>
            <a:pPr algn="just"/>
            <a:r>
              <a:rPr lang="pl-PL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Działanie 3.1 </a:t>
            </a:r>
            <a:r>
              <a:rPr lang="pl-PL" b="1" dirty="0"/>
              <a:t>Odnawialne źródła </a:t>
            </a:r>
            <a:r>
              <a:rPr lang="pl-PL" b="1" dirty="0" smtClean="0"/>
              <a:t>energii</a:t>
            </a:r>
            <a:endParaRPr lang="pl-PL" b="1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algn="just"/>
            <a:r>
              <a:rPr lang="pl-PL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Szacowany roczny </a:t>
            </a:r>
            <a:r>
              <a:rPr lang="pl-PL" dirty="0">
                <a:solidFill>
                  <a:prstClr val="black">
                    <a:lumMod val="50000"/>
                    <a:lumOff val="50000"/>
                  </a:prstClr>
                </a:solidFill>
              </a:rPr>
              <a:t>spadek emisji gazów </a:t>
            </a:r>
            <a:r>
              <a:rPr lang="pl-PL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cieplarnianych </a:t>
            </a:r>
            <a:r>
              <a:rPr lang="pl-PL" dirty="0">
                <a:solidFill>
                  <a:prstClr val="black">
                    <a:lumMod val="50000"/>
                    <a:lumOff val="50000"/>
                  </a:prstClr>
                </a:solidFill>
              </a:rPr>
              <a:t>(CI 34) </a:t>
            </a:r>
            <a:endParaRPr lang="pl-PL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algn="just"/>
            <a:r>
              <a:rPr lang="pl-PL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– do osiągnięcia 5 143 </a:t>
            </a:r>
            <a:r>
              <a:rPr lang="pl-PL" dirty="0">
                <a:solidFill>
                  <a:prstClr val="black">
                    <a:lumMod val="50000"/>
                    <a:lumOff val="50000"/>
                  </a:prstClr>
                </a:solidFill>
              </a:rPr>
              <a:t>t</a:t>
            </a:r>
            <a:r>
              <a:rPr lang="pl-PL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ony </a:t>
            </a:r>
            <a:r>
              <a:rPr lang="pl-PL" dirty="0">
                <a:solidFill>
                  <a:prstClr val="black">
                    <a:lumMod val="50000"/>
                    <a:lumOff val="50000"/>
                  </a:prstClr>
                </a:solidFill>
              </a:rPr>
              <a:t>równoważnika CO2</a:t>
            </a:r>
          </a:p>
          <a:p>
            <a:pPr algn="just"/>
            <a:r>
              <a:rPr lang="pl-PL" dirty="0"/>
              <a:t>Liczba wybudowanych </a:t>
            </a:r>
            <a:r>
              <a:rPr lang="pl-PL" dirty="0" smtClean="0"/>
              <a:t>jednostek wytwarzania </a:t>
            </a:r>
            <a:r>
              <a:rPr lang="pl-PL" dirty="0"/>
              <a:t>energii elektrycznej z </a:t>
            </a:r>
            <a:r>
              <a:rPr lang="pl-PL" dirty="0" smtClean="0"/>
              <a:t>OZE – </a:t>
            </a:r>
            <a:r>
              <a:rPr lang="pl-PL" dirty="0">
                <a:solidFill>
                  <a:prstClr val="black">
                    <a:lumMod val="50000"/>
                    <a:lumOff val="50000"/>
                  </a:prstClr>
                </a:solidFill>
              </a:rPr>
              <a:t>do </a:t>
            </a:r>
            <a:r>
              <a:rPr lang="pl-PL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osiągnięcia </a:t>
            </a:r>
            <a:r>
              <a:rPr lang="pl-PL" dirty="0" smtClean="0"/>
              <a:t>27 szt.</a:t>
            </a:r>
          </a:p>
          <a:p>
            <a:pPr algn="just"/>
            <a:r>
              <a:rPr lang="pl-PL" dirty="0"/>
              <a:t>Dodatkowa zdolność wytwarzania </a:t>
            </a:r>
            <a:r>
              <a:rPr lang="pl-PL" dirty="0" smtClean="0"/>
              <a:t>energii </a:t>
            </a:r>
            <a:r>
              <a:rPr lang="pl-PL" dirty="0"/>
              <a:t>ze źródeł </a:t>
            </a:r>
            <a:r>
              <a:rPr lang="pl-PL" dirty="0" smtClean="0"/>
              <a:t>odnawialnych(CI </a:t>
            </a:r>
            <a:r>
              <a:rPr lang="pl-PL" dirty="0"/>
              <a:t>30</a:t>
            </a:r>
            <a:r>
              <a:rPr lang="pl-PL" dirty="0" smtClean="0"/>
              <a:t>)</a:t>
            </a:r>
          </a:p>
          <a:p>
            <a:pPr algn="just"/>
            <a:r>
              <a:rPr lang="pl-PL" dirty="0" smtClean="0"/>
              <a:t>18 MW</a:t>
            </a:r>
          </a:p>
          <a:p>
            <a:pPr algn="just"/>
            <a:r>
              <a:rPr lang="pl-PL" dirty="0"/>
              <a:t>Długość nowo wybudowanych lub </a:t>
            </a:r>
            <a:r>
              <a:rPr lang="pl-PL" dirty="0" smtClean="0"/>
              <a:t>zmodernizowanych </a:t>
            </a:r>
            <a:r>
              <a:rPr lang="pl-PL" dirty="0"/>
              <a:t>sieci </a:t>
            </a:r>
            <a:r>
              <a:rPr lang="pl-PL" dirty="0" smtClean="0"/>
              <a:t>elektroenergetycznych </a:t>
            </a:r>
            <a:r>
              <a:rPr lang="pl-PL" dirty="0"/>
              <a:t>dla </a:t>
            </a:r>
            <a:r>
              <a:rPr lang="pl-PL" dirty="0" smtClean="0"/>
              <a:t>odnawialnych </a:t>
            </a:r>
            <a:r>
              <a:rPr lang="pl-PL" dirty="0"/>
              <a:t>źródeł </a:t>
            </a:r>
            <a:r>
              <a:rPr lang="pl-PL" dirty="0" smtClean="0"/>
              <a:t>energii</a:t>
            </a:r>
          </a:p>
          <a:p>
            <a:pPr algn="just"/>
            <a:r>
              <a:rPr lang="pl-PL" dirty="0" smtClean="0"/>
              <a:t>- Do osiągnięcia 144 km.</a:t>
            </a:r>
          </a:p>
          <a:p>
            <a:pPr algn="just"/>
            <a:endParaRPr lang="pl-PL" dirty="0" smtClean="0"/>
          </a:p>
          <a:p>
            <a:pPr algn="just"/>
            <a:endParaRPr lang="pl-PL" dirty="0" smtClean="0"/>
          </a:p>
        </p:txBody>
      </p:sp>
      <p:pic>
        <p:nvPicPr>
          <p:cNvPr id="4" name="Obraz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48740" y="6010910"/>
            <a:ext cx="5760720" cy="576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4930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79082" y="259924"/>
            <a:ext cx="7766936" cy="4639732"/>
          </a:xfrm>
        </p:spPr>
        <p:txBody>
          <a:bodyPr/>
          <a:lstStyle/>
          <a:p>
            <a:pPr algn="just"/>
            <a:r>
              <a:rPr lang="pl-PL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Działanie 3.2 </a:t>
            </a:r>
            <a:r>
              <a:rPr lang="pl-PL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Efektywność energetyczna </a:t>
            </a:r>
            <a:endParaRPr lang="pl-PL" b="1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algn="just"/>
            <a:endParaRPr lang="pl-PL" dirty="0" smtClean="0"/>
          </a:p>
          <a:p>
            <a:pPr algn="just"/>
            <a:endParaRPr lang="pl-PL" dirty="0" smtClean="0"/>
          </a:p>
        </p:txBody>
      </p:sp>
      <p:pic>
        <p:nvPicPr>
          <p:cNvPr id="4" name="Obraz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48740" y="6010910"/>
            <a:ext cx="5760720" cy="576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74949"/>
              </p:ext>
            </p:extLst>
          </p:nvPr>
        </p:nvGraphicFramePr>
        <p:xfrm>
          <a:off x="546100" y="808566"/>
          <a:ext cx="101981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2055"/>
                <a:gridCol w="1500958"/>
                <a:gridCol w="1514986"/>
                <a:gridCol w="2356645"/>
                <a:gridCol w="1753456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Nazwa wskaźnika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Jednostka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Zakładana wartość wskaźnika w programie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Wielkość wskaźnika zadeklarowana w umowach o dofinasowanie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Porównanie</a:t>
                      </a:r>
                      <a:r>
                        <a:rPr lang="pl-PL" baseline="0" dirty="0" smtClean="0"/>
                        <a:t> procentowe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pl-PL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Szacowany roczny spadek emisji gazów cieplarnianych (CI 34)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kumimoji="0" lang="pl-PL" sz="1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Tony równoważnika CO2</a:t>
                      </a:r>
                    </a:p>
                    <a:p>
                      <a:pPr marL="0" algn="l" defTabSz="457200" rtl="0" eaLnBrk="1" latinLnBrk="0" hangingPunct="1"/>
                      <a:endParaRPr kumimoji="0" lang="pl-PL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kumimoji="0" lang="pl-PL" sz="1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15 823</a:t>
                      </a:r>
                      <a:endParaRPr kumimoji="0" lang="pl-PL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kumimoji="0" lang="pl-PL" sz="1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17 171,76</a:t>
                      </a:r>
                      <a:endParaRPr kumimoji="0" lang="pl-PL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kumimoji="0" lang="pl-PL" sz="1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108,52%</a:t>
                      </a:r>
                      <a:endParaRPr kumimoji="0" lang="pl-PL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pl-PL" sz="1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Zmniejszenie rocznego zużycia energii pierwotnej w budynkach publicznych (CI 32)</a:t>
                      </a:r>
                      <a:endParaRPr kumimoji="0" lang="pl-PL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kumimoji="0" lang="pl-PL" sz="1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kWh/ rok</a:t>
                      </a:r>
                      <a:endParaRPr kumimoji="0" lang="pl-PL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kumimoji="0" lang="pl-PL" sz="1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32 194 578</a:t>
                      </a:r>
                      <a:endParaRPr kumimoji="0" lang="pl-PL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kumimoji="0" lang="pl-PL" sz="1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30 383 383,72</a:t>
                      </a:r>
                    </a:p>
                    <a:p>
                      <a:pPr marL="0" algn="l" defTabSz="457200" rtl="0" eaLnBrk="1" latinLnBrk="0" hangingPunct="1"/>
                      <a:endParaRPr kumimoji="0" lang="pl-PL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kumimoji="0" lang="pl-PL" sz="1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94,37%</a:t>
                      </a:r>
                      <a:endParaRPr kumimoji="0" lang="pl-PL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56354">
                <a:tc>
                  <a:txBody>
                    <a:bodyPr/>
                    <a:lstStyle/>
                    <a:p>
                      <a:r>
                        <a:rPr kumimoji="0" lang="pl-PL" sz="1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Liczba zmodernizowanych </a:t>
                      </a:r>
                      <a:r>
                        <a:rPr kumimoji="0" lang="pl-PL" sz="18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ergetycznie</a:t>
                      </a:r>
                      <a:r>
                        <a:rPr kumimoji="0" lang="pl-PL" sz="1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budynków</a:t>
                      </a:r>
                      <a:endParaRPr kumimoji="0" lang="pl-PL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kumimoji="0" lang="pl-PL" sz="1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Szt.</a:t>
                      </a:r>
                      <a:endParaRPr kumimoji="0" lang="pl-PL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kumimoji="0" lang="pl-PL" sz="1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125</a:t>
                      </a:r>
                      <a:endParaRPr kumimoji="0" lang="pl-PL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kumimoji="0" lang="pl-PL" sz="1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168</a:t>
                      </a:r>
                      <a:endParaRPr kumimoji="0" lang="pl-PL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kumimoji="0" lang="pl-PL" sz="1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134,40%</a:t>
                      </a:r>
                      <a:endParaRPr kumimoji="0" lang="pl-PL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627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79082" y="259924"/>
            <a:ext cx="7766936" cy="4639732"/>
          </a:xfrm>
        </p:spPr>
        <p:txBody>
          <a:bodyPr/>
          <a:lstStyle/>
          <a:p>
            <a:pPr algn="just"/>
            <a:r>
              <a:rPr lang="pl-PL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Działanie 3.3 </a:t>
            </a:r>
            <a:r>
              <a:rPr lang="pl-PL" b="1" dirty="0"/>
              <a:t>Ograniczenie niskiej emisji w </a:t>
            </a:r>
            <a:r>
              <a:rPr lang="pl-PL" b="1" dirty="0" smtClean="0"/>
              <a:t>miastach</a:t>
            </a:r>
            <a:endParaRPr lang="pl-PL" b="1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algn="just"/>
            <a:endParaRPr lang="pl-PL" dirty="0" smtClean="0"/>
          </a:p>
          <a:p>
            <a:pPr algn="just"/>
            <a:endParaRPr lang="pl-PL" dirty="0" smtClean="0"/>
          </a:p>
        </p:txBody>
      </p:sp>
      <p:pic>
        <p:nvPicPr>
          <p:cNvPr id="4" name="Obraz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48740" y="6010910"/>
            <a:ext cx="5760720" cy="576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297639"/>
              </p:ext>
            </p:extLst>
          </p:nvPr>
        </p:nvGraphicFramePr>
        <p:xfrm>
          <a:off x="800099" y="1011766"/>
          <a:ext cx="9461501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6367"/>
                <a:gridCol w="1581752"/>
                <a:gridCol w="1449271"/>
                <a:gridCol w="2050188"/>
                <a:gridCol w="1413923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Nazwa wskaźnika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Jednostka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Zakładana wartość wskaźnika w programie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Wielkość wskaźnika zadeklarowana w umowach o dofinasowanie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Porównanie</a:t>
                      </a:r>
                      <a:r>
                        <a:rPr lang="pl-PL" baseline="0" dirty="0" smtClean="0"/>
                        <a:t> procentowe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pl-PL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Liczba zakupionych jednostek taboru pasażerskiego w publicznym transporcie zbiorowym komunikacji miejskiej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kumimoji="0" lang="pl-PL" sz="1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Szt.</a:t>
                      </a:r>
                    </a:p>
                    <a:p>
                      <a:pPr marL="0" algn="l" defTabSz="457200" rtl="0" eaLnBrk="1" latinLnBrk="0" hangingPunct="1"/>
                      <a:endParaRPr kumimoji="0" lang="pl-PL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kumimoji="0" lang="pl-PL" sz="1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26,8</a:t>
                      </a:r>
                      <a:endParaRPr kumimoji="0" lang="pl-PL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kumimoji="0" lang="pl-PL" sz="1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147,92</a:t>
                      </a:r>
                      <a:endParaRPr kumimoji="0" lang="pl-PL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kumimoji="0" lang="pl-PL" sz="1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181,17%</a:t>
                      </a:r>
                      <a:endParaRPr kumimoji="0" lang="pl-PL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27194">
                <a:tc>
                  <a:txBody>
                    <a:bodyPr/>
                    <a:lstStyle/>
                    <a:p>
                      <a:r>
                        <a:rPr kumimoji="0" lang="pl-PL" sz="1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Długość </a:t>
                      </a:r>
                    </a:p>
                    <a:p>
                      <a:r>
                        <a:rPr kumimoji="0" lang="pl-PL" sz="1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wspartej infrastruktury rowerowej</a:t>
                      </a:r>
                      <a:endParaRPr kumimoji="0" lang="pl-PL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kumimoji="0" lang="pl-PL" sz="1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km</a:t>
                      </a:r>
                      <a:endParaRPr kumimoji="0" lang="pl-PL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kumimoji="0" lang="pl-PL" sz="1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32 194 578</a:t>
                      </a:r>
                      <a:endParaRPr kumimoji="0" lang="pl-PL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kumimoji="0" lang="pl-PL" sz="1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30 383 383,72</a:t>
                      </a:r>
                    </a:p>
                    <a:p>
                      <a:pPr marL="0" algn="l" defTabSz="457200" rtl="0" eaLnBrk="1" latinLnBrk="0" hangingPunct="1"/>
                      <a:endParaRPr kumimoji="0" lang="pl-PL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kumimoji="0" lang="pl-PL" sz="1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94,37%</a:t>
                      </a:r>
                      <a:endParaRPr kumimoji="0" lang="pl-PL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827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07067" y="508001"/>
            <a:ext cx="7766936" cy="4639732"/>
          </a:xfrm>
        </p:spPr>
        <p:txBody>
          <a:bodyPr/>
          <a:lstStyle/>
          <a:p>
            <a:pPr algn="just"/>
            <a:r>
              <a:rPr lang="pl-PL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Działanie 3.4 </a:t>
            </a:r>
            <a:r>
              <a:rPr lang="pl-PL" b="1" dirty="0" smtClean="0"/>
              <a:t>Kogeneracja</a:t>
            </a:r>
            <a:endParaRPr lang="pl-PL" b="1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algn="just"/>
            <a:endParaRPr lang="pl-PL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algn="just"/>
            <a:r>
              <a:rPr lang="pl-PL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Liczba </a:t>
            </a:r>
            <a:r>
              <a:rPr lang="pl-PL" dirty="0">
                <a:solidFill>
                  <a:prstClr val="black">
                    <a:lumMod val="50000"/>
                    <a:lumOff val="50000"/>
                  </a:prstClr>
                </a:solidFill>
              </a:rPr>
              <a:t>jednostek wytwarzania energii </a:t>
            </a:r>
            <a:r>
              <a:rPr lang="pl-PL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elektrycznej </a:t>
            </a:r>
            <a:r>
              <a:rPr lang="pl-PL" dirty="0">
                <a:solidFill>
                  <a:prstClr val="black">
                    <a:lumMod val="50000"/>
                    <a:lumOff val="50000"/>
                  </a:prstClr>
                </a:solidFill>
              </a:rPr>
              <a:t>i cieplnej w ramach </a:t>
            </a:r>
          </a:p>
          <a:p>
            <a:pPr algn="just"/>
            <a:r>
              <a:rPr lang="pl-PL" dirty="0">
                <a:solidFill>
                  <a:prstClr val="black">
                    <a:lumMod val="50000"/>
                    <a:lumOff val="50000"/>
                  </a:prstClr>
                </a:solidFill>
              </a:rPr>
              <a:t>kogeneracji </a:t>
            </a:r>
            <a:endParaRPr lang="pl-PL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algn="just"/>
            <a:r>
              <a:rPr lang="pl-PL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– do osiągnięcia 12 szt.</a:t>
            </a:r>
            <a:endParaRPr lang="pl-PL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Liczba </a:t>
            </a:r>
            <a:r>
              <a:rPr lang="pl-PL" dirty="0"/>
              <a:t>przedsiębiorstw otrzymujących </a:t>
            </a:r>
          </a:p>
          <a:p>
            <a:pPr algn="just"/>
            <a:r>
              <a:rPr lang="pl-PL" dirty="0"/>
              <a:t>wsparcie (CI 1) </a:t>
            </a:r>
            <a:r>
              <a:rPr lang="pl-PL" dirty="0" smtClean="0"/>
              <a:t>– </a:t>
            </a:r>
            <a:r>
              <a:rPr lang="pl-PL" dirty="0">
                <a:solidFill>
                  <a:prstClr val="black">
                    <a:lumMod val="50000"/>
                    <a:lumOff val="50000"/>
                  </a:prstClr>
                </a:solidFill>
              </a:rPr>
              <a:t>do </a:t>
            </a:r>
            <a:r>
              <a:rPr lang="pl-PL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osiągnięcia </a:t>
            </a:r>
            <a:r>
              <a:rPr lang="pl-PL" dirty="0" smtClean="0"/>
              <a:t>8 przedsiębiorstw</a:t>
            </a:r>
          </a:p>
          <a:p>
            <a:pPr algn="just"/>
            <a:endParaRPr lang="pl-PL" dirty="0" smtClean="0"/>
          </a:p>
          <a:p>
            <a:pPr algn="just"/>
            <a:endParaRPr lang="pl-PL" dirty="0" smtClean="0"/>
          </a:p>
        </p:txBody>
      </p:sp>
      <p:pic>
        <p:nvPicPr>
          <p:cNvPr id="4" name="Obraz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48740" y="6010910"/>
            <a:ext cx="5760720" cy="576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363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07067" y="508001"/>
            <a:ext cx="7766936" cy="4639732"/>
          </a:xfrm>
        </p:spPr>
        <p:txBody>
          <a:bodyPr/>
          <a:lstStyle/>
          <a:p>
            <a:pPr algn="just"/>
            <a:r>
              <a:rPr lang="pl-PL" b="1" dirty="0" smtClean="0"/>
              <a:t>Aktualnie planuje się ogłosić konkursy w działaniach:</a:t>
            </a:r>
          </a:p>
          <a:p>
            <a:pPr lvl="0" algn="just">
              <a:buClr>
                <a:srgbClr val="90C226"/>
              </a:buClr>
            </a:pPr>
            <a:endParaRPr lang="pl-PL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0" algn="just">
              <a:buClr>
                <a:srgbClr val="90C226"/>
              </a:buClr>
            </a:pPr>
            <a:r>
              <a:rPr lang="pl-PL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Działanie </a:t>
            </a:r>
            <a:r>
              <a:rPr lang="pl-PL" dirty="0">
                <a:solidFill>
                  <a:prstClr val="black">
                    <a:lumMod val="50000"/>
                    <a:lumOff val="50000"/>
                  </a:prstClr>
                </a:solidFill>
              </a:rPr>
              <a:t>3.1 Odnawialne źródła </a:t>
            </a:r>
            <a:r>
              <a:rPr lang="pl-PL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energii – 1 konkurs</a:t>
            </a:r>
            <a:endParaRPr lang="pl-PL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0" algn="just">
              <a:buClr>
                <a:srgbClr val="90C226"/>
              </a:buClr>
            </a:pPr>
            <a:r>
              <a:rPr lang="pl-PL" dirty="0">
                <a:solidFill>
                  <a:prstClr val="black">
                    <a:lumMod val="50000"/>
                    <a:lumOff val="50000"/>
                  </a:prstClr>
                </a:solidFill>
              </a:rPr>
              <a:t>Działanie 3.2 Efektywność </a:t>
            </a:r>
            <a:r>
              <a:rPr lang="pl-PL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energetyczna – 1 konkurs</a:t>
            </a:r>
            <a:endParaRPr lang="pl-PL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0" algn="just">
              <a:buClr>
                <a:srgbClr val="90C226"/>
              </a:buClr>
            </a:pPr>
            <a:r>
              <a:rPr lang="pl-PL" dirty="0">
                <a:solidFill>
                  <a:prstClr val="black">
                    <a:lumMod val="50000"/>
                    <a:lumOff val="50000"/>
                  </a:prstClr>
                </a:solidFill>
              </a:rPr>
              <a:t>Działanie 3.3 Ograniczenie niskiej emisji w </a:t>
            </a:r>
            <a:r>
              <a:rPr lang="pl-PL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miastach – 2 konkursy</a:t>
            </a:r>
            <a:endParaRPr lang="pl-PL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0" algn="just">
              <a:buClr>
                <a:srgbClr val="90C226"/>
              </a:buClr>
            </a:pPr>
            <a:r>
              <a:rPr lang="pl-PL" dirty="0">
                <a:solidFill>
                  <a:prstClr val="black">
                    <a:lumMod val="50000"/>
                    <a:lumOff val="50000"/>
                  </a:prstClr>
                </a:solidFill>
              </a:rPr>
              <a:t>Działanie 3.4 </a:t>
            </a:r>
            <a:r>
              <a:rPr lang="pl-PL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Kogeneracja – 1 konkurs</a:t>
            </a:r>
          </a:p>
          <a:p>
            <a:pPr lvl="0" algn="just">
              <a:buClr>
                <a:srgbClr val="90C226"/>
              </a:buClr>
            </a:pPr>
            <a:r>
              <a:rPr lang="pl-PL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Ponadto po uchwaleniu zmian w Programie operacyjnym Lubuskie 2020</a:t>
            </a:r>
          </a:p>
          <a:p>
            <a:pPr lvl="0" algn="just">
              <a:buClr>
                <a:srgbClr val="90C226"/>
              </a:buClr>
            </a:pPr>
            <a:r>
              <a:rPr lang="pl-PL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Przewiduje się uruchomienie naboru w podziałaniu dotyczącym wymiany źródeł ciepła na paliwo stałe w domach jednorodzinnych lub lokalach mieszkalnych posiadających indywidualna system grzewczy. Dotacja będzie udzielana za pośrednictwem gmina. </a:t>
            </a:r>
          </a:p>
          <a:p>
            <a:pPr lvl="0" algn="just">
              <a:buClr>
                <a:srgbClr val="90C226"/>
              </a:buClr>
            </a:pPr>
            <a:r>
              <a:rPr lang="pl-PL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endParaRPr lang="pl-PL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algn="just"/>
            <a:endParaRPr lang="pl-PL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algn="just"/>
            <a:endParaRPr lang="pl-PL" dirty="0" smtClean="0"/>
          </a:p>
          <a:p>
            <a:pPr algn="just"/>
            <a:endParaRPr lang="pl-PL" dirty="0" smtClean="0"/>
          </a:p>
          <a:p>
            <a:pPr algn="just"/>
            <a:endParaRPr lang="pl-PL" dirty="0" smtClean="0"/>
          </a:p>
        </p:txBody>
      </p:sp>
      <p:pic>
        <p:nvPicPr>
          <p:cNvPr id="4" name="Obraz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48740" y="6010910"/>
            <a:ext cx="5760720" cy="576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1874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83227" y="508001"/>
            <a:ext cx="8749146" cy="4639732"/>
          </a:xfrm>
        </p:spPr>
        <p:txBody>
          <a:bodyPr/>
          <a:lstStyle/>
          <a:p>
            <a:pPr lvl="0" algn="just">
              <a:buClr>
                <a:srgbClr val="90C226"/>
              </a:buClr>
            </a:pPr>
            <a:r>
              <a:rPr lang="pl-PL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Zmiany w Regionalnym Programie Operacyjnym Lubuskie 2020:</a:t>
            </a:r>
          </a:p>
          <a:p>
            <a:pPr lvl="0" algn="just">
              <a:buClr>
                <a:srgbClr val="90C226"/>
              </a:buClr>
            </a:pPr>
            <a:endParaRPr lang="pl-PL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0" algn="just">
              <a:buClr>
                <a:srgbClr val="90C226"/>
              </a:buClr>
            </a:pPr>
            <a:r>
              <a:rPr lang="pl-PL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Przewiduje się uruchomienie naboru w podziałaniu dotyczącym wymiany źródeł ciepła na paliwo stałe w domach jednorodzinnych lub lokalach mieszkalnych posiadających indywidualny system grzewczy. Dotacja będzie udzielana za pośrednictwem gmin. </a:t>
            </a:r>
          </a:p>
          <a:p>
            <a:pPr lvl="0" algn="just">
              <a:buClr>
                <a:srgbClr val="90C226"/>
              </a:buClr>
            </a:pPr>
            <a:r>
              <a:rPr lang="pl-PL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Planowany wkład Unii Europejskiej to </a:t>
            </a:r>
            <a:r>
              <a:rPr lang="pl-PL" b="1" u="sng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10 0000 000 zł.</a:t>
            </a:r>
          </a:p>
          <a:p>
            <a:pPr lvl="0" algn="just">
              <a:buClr>
                <a:srgbClr val="90C226"/>
              </a:buClr>
            </a:pPr>
            <a:r>
              <a:rPr lang="pl-PL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endParaRPr lang="pl-PL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algn="just"/>
            <a:endParaRPr lang="pl-PL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algn="just"/>
            <a:endParaRPr lang="pl-PL" dirty="0" smtClean="0"/>
          </a:p>
          <a:p>
            <a:pPr algn="just"/>
            <a:endParaRPr lang="pl-PL" dirty="0" smtClean="0"/>
          </a:p>
          <a:p>
            <a:pPr algn="just"/>
            <a:endParaRPr lang="pl-PL" dirty="0" smtClean="0"/>
          </a:p>
        </p:txBody>
      </p:sp>
      <p:pic>
        <p:nvPicPr>
          <p:cNvPr id="4" name="Obraz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48740" y="6010910"/>
            <a:ext cx="5760720" cy="576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3208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680</TotalTime>
  <Words>544</Words>
  <Application>Microsoft Office PowerPoint</Application>
  <PresentationFormat>Niestandardowy</PresentationFormat>
  <Paragraphs>95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Faseta</vt:lpstr>
      <vt:lpstr>Możliwości finansowania działań służących poprawie jakości powietrza w Regionalnym Programie Operacyjnym Lubuskie 2020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Możliwości finansowania działań służących poprawie jakości powietrza</dc:title>
  <dc:creator>Graczyk Mariusz</dc:creator>
  <cp:lastModifiedBy>Smykaj Stanisław</cp:lastModifiedBy>
  <cp:revision>22</cp:revision>
  <dcterms:created xsi:type="dcterms:W3CDTF">2018-05-14T05:05:37Z</dcterms:created>
  <dcterms:modified xsi:type="dcterms:W3CDTF">2018-05-22T12:59:50Z</dcterms:modified>
</cp:coreProperties>
</file>