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308" r:id="rId3"/>
    <p:sldId id="294" r:id="rId4"/>
    <p:sldId id="293" r:id="rId5"/>
    <p:sldId id="295" r:id="rId6"/>
    <p:sldId id="296" r:id="rId7"/>
    <p:sldId id="297" r:id="rId8"/>
    <p:sldId id="298" r:id="rId9"/>
    <p:sldId id="343" r:id="rId10"/>
    <p:sldId id="345" r:id="rId11"/>
    <p:sldId id="346" r:id="rId12"/>
    <p:sldId id="344" r:id="rId13"/>
    <p:sldId id="337" r:id="rId14"/>
    <p:sldId id="338" r:id="rId15"/>
    <p:sldId id="339" r:id="rId16"/>
    <p:sldId id="340" r:id="rId17"/>
    <p:sldId id="341" r:id="rId18"/>
    <p:sldId id="342" r:id="rId19"/>
    <p:sldId id="312" r:id="rId20"/>
    <p:sldId id="318" r:id="rId21"/>
    <p:sldId id="323" r:id="rId22"/>
    <p:sldId id="328" r:id="rId23"/>
    <p:sldId id="336" r:id="rId24"/>
    <p:sldId id="29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heńska Aleksandra" initials="B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CC1"/>
    <a:srgbClr val="66CCFF"/>
    <a:srgbClr val="00723B"/>
    <a:srgbClr val="147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99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o odpadach z 14 grudnia 2012 r.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(Dz. U. z 2013 r., poz. 21, z późn. zm.)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44A0D601-7DDC-4AF7-BFBC-3585075CFCE2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zarząd województwa zobowiązany jest do opracowania wojewódzkiego planu gospodarki odpadami,</a:t>
          </a:r>
          <a:endParaRPr lang="pl-PL" sz="1800" b="0" i="1" dirty="0"/>
        </a:p>
      </dgm:t>
    </dgm:pt>
    <dgm:pt modelId="{EDC3A131-4015-4363-9C0D-2161258F50B5}" type="parTrans" cxnId="{D18292BD-4D33-4C59-92AA-728D07E98BE0}">
      <dgm:prSet/>
      <dgm:spPr/>
      <dgm:t>
        <a:bodyPr/>
        <a:lstStyle/>
        <a:p>
          <a:endParaRPr lang="pl-PL"/>
        </a:p>
      </dgm:t>
    </dgm:pt>
    <dgm:pt modelId="{C209D380-068F-4A23-95B5-5336191949EB}" type="sibTrans" cxnId="{D18292BD-4D33-4C59-92AA-728D07E98BE0}">
      <dgm:prSet/>
      <dgm:spPr/>
      <dgm:t>
        <a:bodyPr/>
        <a:lstStyle/>
        <a:p>
          <a:endParaRPr lang="pl-PL"/>
        </a:p>
      </dgm:t>
    </dgm:pt>
    <dgm:pt modelId="{48B248A5-4CF3-4291-813F-AAEFDD3DD44E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opiniowany jest przez organy wykonawcze </a:t>
          </a:r>
          <a:r>
            <a:rPr lang="pl-PL" sz="1800" b="1" dirty="0" smtClean="0"/>
            <a:t>gmin</a:t>
          </a:r>
          <a:r>
            <a:rPr lang="pl-PL" sz="1800" dirty="0" smtClean="0"/>
            <a:t> z obszaru województwa, w tym </a:t>
          </a:r>
          <a:r>
            <a:rPr lang="pl-PL" sz="1800" b="1" dirty="0" smtClean="0"/>
            <a:t>związków międzygminnych</a:t>
          </a:r>
          <a:r>
            <a:rPr lang="pl-PL" sz="1800" dirty="0" smtClean="0"/>
            <a:t>, a w zakresie związanym z ochroną wód – przez właściwego dyrektora </a:t>
          </a:r>
          <a:r>
            <a:rPr lang="pl-PL" sz="1800" b="1" dirty="0" smtClean="0"/>
            <a:t>RZGW</a:t>
          </a:r>
          <a:r>
            <a:rPr lang="pl-PL" sz="1800" b="0" dirty="0" smtClean="0"/>
            <a:t>,</a:t>
          </a:r>
          <a:endParaRPr lang="pl-PL" sz="1800" b="0" i="1" dirty="0"/>
        </a:p>
      </dgm:t>
    </dgm:pt>
    <dgm:pt modelId="{35F012D9-7055-4D95-894B-143258B18A78}" type="parTrans" cxnId="{85FA4377-5A01-4075-BA64-70B3218AC96C}">
      <dgm:prSet/>
      <dgm:spPr/>
      <dgm:t>
        <a:bodyPr/>
        <a:lstStyle/>
        <a:p>
          <a:endParaRPr lang="pl-PL"/>
        </a:p>
      </dgm:t>
    </dgm:pt>
    <dgm:pt modelId="{2C0E9367-A165-4C6D-B8E2-04DD963B3A2E}" type="sibTrans" cxnId="{85FA4377-5A01-4075-BA64-70B3218AC96C}">
      <dgm:prSet/>
      <dgm:spPr/>
      <dgm:t>
        <a:bodyPr/>
        <a:lstStyle/>
        <a:p>
          <a:endParaRPr lang="pl-PL"/>
        </a:p>
      </dgm:t>
    </dgm:pt>
    <dgm:pt modelId="{E862D253-1AE0-463A-9BED-87308D789EE1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następnie</a:t>
          </a:r>
          <a:r>
            <a:rPr lang="pl-PL" sz="1800" dirty="0" smtClean="0"/>
            <a:t> projekt przekazywany jest do </a:t>
          </a:r>
          <a:r>
            <a:rPr lang="pl-PL" sz="1800" b="1" dirty="0" smtClean="0"/>
            <a:t>zaopiniowania</a:t>
          </a:r>
          <a:r>
            <a:rPr lang="pl-PL" sz="1800" dirty="0" smtClean="0"/>
            <a:t> </a:t>
          </a:r>
          <a:r>
            <a:rPr lang="pl-PL" sz="1800" b="1" dirty="0" smtClean="0"/>
            <a:t>i uzgodnienia przez MŚ, </a:t>
          </a:r>
          <a:endParaRPr lang="pl-PL" sz="1800" b="1" dirty="0"/>
        </a:p>
      </dgm:t>
    </dgm:pt>
    <dgm:pt modelId="{D48AE4C9-1248-4558-AEC7-BAE4E5268849}" type="parTrans" cxnId="{232FEAE1-9DA0-4733-B43E-0005266E0B09}">
      <dgm:prSet/>
      <dgm:spPr/>
      <dgm:t>
        <a:bodyPr/>
        <a:lstStyle/>
        <a:p>
          <a:endParaRPr lang="pl-PL"/>
        </a:p>
      </dgm:t>
    </dgm:pt>
    <dgm:pt modelId="{70ADA9F8-55FC-4B5E-8407-B49A6F915E0C}" type="sibTrans" cxnId="{232FEAE1-9DA0-4733-B43E-0005266E0B09}">
      <dgm:prSet/>
      <dgm:spPr/>
      <dgm:t>
        <a:bodyPr/>
        <a:lstStyle/>
        <a:p>
          <a:endParaRPr lang="pl-PL"/>
        </a:p>
      </dgm:t>
    </dgm:pt>
    <dgm:pt modelId="{0458B7FB-4E89-462C-9AF6-8A27961BFA97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uchwalany przez sejmik województwa. </a:t>
          </a:r>
          <a:endParaRPr lang="pl-PL" sz="1800" b="0" i="1" dirty="0"/>
        </a:p>
      </dgm:t>
    </dgm:pt>
    <dgm:pt modelId="{8890AF6A-69DE-4A68-B66D-EE08FCB8411E}" type="parTrans" cxnId="{40D0BFAA-62AB-4440-85FB-86AC66FA7F7A}">
      <dgm:prSet/>
      <dgm:spPr/>
      <dgm:t>
        <a:bodyPr/>
        <a:lstStyle/>
        <a:p>
          <a:endParaRPr lang="pl-PL"/>
        </a:p>
      </dgm:t>
    </dgm:pt>
    <dgm:pt modelId="{326DE685-A4B0-4BF2-970A-AE4E7B0F03E9}" type="sibTrans" cxnId="{40D0BFAA-62AB-4440-85FB-86AC66FA7F7A}">
      <dgm:prSet/>
      <dgm:spPr/>
      <dgm:t>
        <a:bodyPr/>
        <a:lstStyle/>
        <a:p>
          <a:endParaRPr lang="pl-PL"/>
        </a:p>
      </dgm:t>
    </dgm:pt>
    <dgm:pt modelId="{EB0B60D2-F309-4352-81B1-E62440475763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Uchwała w sprawie wykonania wojewódzkiego planu gospodarki odpadami jest </a:t>
          </a:r>
          <a:r>
            <a:rPr lang="pl-PL" sz="1800" b="1" dirty="0" smtClean="0"/>
            <a:t>aktem prawa miejscowego</a:t>
          </a:r>
          <a:r>
            <a:rPr lang="pl-PL" sz="1800" b="0" dirty="0" smtClean="0"/>
            <a:t>.</a:t>
          </a:r>
          <a:endParaRPr lang="pl-PL" sz="1800" b="1" i="1" dirty="0"/>
        </a:p>
      </dgm:t>
    </dgm:pt>
    <dgm:pt modelId="{B810E658-7C73-48B7-A13B-78EA3BA7FB5C}" type="parTrans" cxnId="{C0384062-E1D3-4D9F-92E9-FB9C727D36C3}">
      <dgm:prSet/>
      <dgm:spPr/>
      <dgm:t>
        <a:bodyPr/>
        <a:lstStyle/>
        <a:p>
          <a:endParaRPr lang="pl-PL"/>
        </a:p>
      </dgm:t>
    </dgm:pt>
    <dgm:pt modelId="{15198909-9F53-4CB0-822E-64012DA3C0D9}" type="sibTrans" cxnId="{C0384062-E1D3-4D9F-92E9-FB9C727D36C3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3 października 2008 r. o udostępnianiu informacji </a:t>
          </a:r>
          <a:br>
            <a:rPr lang="pl-PL" sz="1800" b="1" i="1" dirty="0" smtClean="0"/>
          </a:br>
          <a:r>
            <a:rPr lang="pl-PL" sz="1800" b="1" i="1" dirty="0" smtClean="0"/>
            <a:t>o środowisku i jego ochronie, udziale społeczeństwa w ochronie środowiska oraz o ocenach oddziaływania na środowisko</a:t>
          </a:r>
          <a:br>
            <a:rPr lang="pl-PL" sz="1800" b="1" i="1" dirty="0" smtClean="0"/>
          </a:br>
          <a:r>
            <a:rPr lang="pl-PL" sz="1800" b="1" i="1" dirty="0" smtClean="0"/>
            <a:t>(Dz. U. z 2016, poz. 352, z późn. zm.)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 custLinFactNeighborX="-10995" custLinFactNeighborY="24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1D639D-9169-464A-A60F-A22E40120514}" type="presOf" srcId="{E862D253-1AE0-463A-9BED-87308D789EE1}" destId="{29BA15E6-5650-4EAD-BC86-89301F08671A}" srcOrd="0" destOrd="2" presId="urn:microsoft.com/office/officeart/2005/8/layout/list1"/>
    <dgm:cxn modelId="{7B6662A1-D6F5-4D0D-ACDE-3DFB7D48337F}" type="presOf" srcId="{6D3C07DB-8356-4DD0-ABC0-4BB416E27348}" destId="{55334575-4B91-42C9-B014-47C9E1972937}" srcOrd="0" destOrd="0" presId="urn:microsoft.com/office/officeart/2005/8/layout/list1"/>
    <dgm:cxn modelId="{D8AA033E-4ABF-4F84-B578-412B0A0DD231}" type="presOf" srcId="{48B248A5-4CF3-4291-813F-AAEFDD3DD44E}" destId="{29BA15E6-5650-4EAD-BC86-89301F08671A}" srcOrd="0" destOrd="1" presId="urn:microsoft.com/office/officeart/2005/8/layout/list1"/>
    <dgm:cxn modelId="{5FED8C9A-FB92-4174-9250-F914C650123D}" type="presOf" srcId="{6D3C07DB-8356-4DD0-ABC0-4BB416E27348}" destId="{E6E4AF1C-3AA5-423C-9472-8E3602E1F807}" srcOrd="1" destOrd="0" presId="urn:microsoft.com/office/officeart/2005/8/layout/list1"/>
    <dgm:cxn modelId="{8D266318-A10A-4E46-9D70-DC950DCDEBEB}" type="presOf" srcId="{EC637B44-9DCC-470D-B23B-9052BB1E969D}" destId="{7F431EE4-0B0C-4185-9BE9-F57EB045484F}" srcOrd="0" destOrd="0" presId="urn:microsoft.com/office/officeart/2005/8/layout/list1"/>
    <dgm:cxn modelId="{4FE8843C-E145-4129-8624-29CCBBEEF675}" type="presOf" srcId="{44A0D601-7DDC-4AF7-BFBC-3585075CFCE2}" destId="{29BA15E6-5650-4EAD-BC86-89301F08671A}" srcOrd="0" destOrd="0" presId="urn:microsoft.com/office/officeart/2005/8/layout/list1"/>
    <dgm:cxn modelId="{D18292BD-4D33-4C59-92AA-728D07E98BE0}" srcId="{6D3C07DB-8356-4DD0-ABC0-4BB416E27348}" destId="{44A0D601-7DDC-4AF7-BFBC-3585075CFCE2}" srcOrd="0" destOrd="0" parTransId="{EDC3A131-4015-4363-9C0D-2161258F50B5}" sibTransId="{C209D380-068F-4A23-95B5-5336191949EB}"/>
    <dgm:cxn modelId="{6B743D80-A76D-48EC-9518-C6C7129A8322}" type="presOf" srcId="{E07E5610-2782-4155-90E1-797582F03B6A}" destId="{FC8B6DE1-1FA7-47AA-B829-729395FE22FE}" srcOrd="0" destOrd="0" presId="urn:microsoft.com/office/officeart/2005/8/layout/list1"/>
    <dgm:cxn modelId="{BBA75342-D07A-4210-BF01-42DBB82CABFC}" type="presOf" srcId="{0458B7FB-4E89-462C-9AF6-8A27961BFA97}" destId="{29BA15E6-5650-4EAD-BC86-89301F08671A}" srcOrd="0" destOrd="3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232FEAE1-9DA0-4733-B43E-0005266E0B09}" srcId="{6D3C07DB-8356-4DD0-ABC0-4BB416E27348}" destId="{E862D253-1AE0-463A-9BED-87308D789EE1}" srcOrd="2" destOrd="0" parTransId="{D48AE4C9-1248-4558-AEC7-BAE4E5268849}" sibTransId="{70ADA9F8-55FC-4B5E-8407-B49A6F915E0C}"/>
    <dgm:cxn modelId="{40D0BFAA-62AB-4440-85FB-86AC66FA7F7A}" srcId="{6D3C07DB-8356-4DD0-ABC0-4BB416E27348}" destId="{0458B7FB-4E89-462C-9AF6-8A27961BFA97}" srcOrd="3" destOrd="0" parTransId="{8890AF6A-69DE-4A68-B66D-EE08FCB8411E}" sibTransId="{326DE685-A4B0-4BF2-970A-AE4E7B0F03E9}"/>
    <dgm:cxn modelId="{85FA4377-5A01-4075-BA64-70B3218AC96C}" srcId="{6D3C07DB-8356-4DD0-ABC0-4BB416E27348}" destId="{48B248A5-4CF3-4291-813F-AAEFDD3DD44E}" srcOrd="1" destOrd="0" parTransId="{35F012D9-7055-4D95-894B-143258B18A78}" sibTransId="{2C0E9367-A165-4C6D-B8E2-04DD963B3A2E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CE8F1E1C-640E-4BDA-91BB-9EFB3157C26D}" type="presOf" srcId="{EB0B60D2-F309-4352-81B1-E62440475763}" destId="{29BA15E6-5650-4EAD-BC86-89301F08671A}" srcOrd="0" destOrd="4" presId="urn:microsoft.com/office/officeart/2005/8/layout/list1"/>
    <dgm:cxn modelId="{5B46A0CB-28BC-49F0-B0E6-3E5DD2FA346A}" type="presOf" srcId="{E07E5610-2782-4155-90E1-797582F03B6A}" destId="{FE5B5ADC-46B0-4A7F-8C17-4D6CB27FF397}" srcOrd="1" destOrd="0" presId="urn:microsoft.com/office/officeart/2005/8/layout/list1"/>
    <dgm:cxn modelId="{C0384062-E1D3-4D9F-92E9-FB9C727D36C3}" srcId="{6D3C07DB-8356-4DD0-ABC0-4BB416E27348}" destId="{EB0B60D2-F309-4352-81B1-E62440475763}" srcOrd="4" destOrd="0" parTransId="{B810E658-7C73-48B7-A13B-78EA3BA7FB5C}" sibTransId="{15198909-9F53-4CB0-822E-64012DA3C0D9}"/>
    <dgm:cxn modelId="{F0EF510C-6527-47BB-9231-CF1F7E561B4C}" type="presParOf" srcId="{7F431EE4-0B0C-4185-9BE9-F57EB045484F}" destId="{CD50EDB5-D5B8-4626-89ED-C2DDA2037DED}" srcOrd="0" destOrd="0" presId="urn:microsoft.com/office/officeart/2005/8/layout/list1"/>
    <dgm:cxn modelId="{733F92C2-94FD-4183-AEA7-3CF778D24F2E}" type="presParOf" srcId="{CD50EDB5-D5B8-4626-89ED-C2DDA2037DED}" destId="{55334575-4B91-42C9-B014-47C9E1972937}" srcOrd="0" destOrd="0" presId="urn:microsoft.com/office/officeart/2005/8/layout/list1"/>
    <dgm:cxn modelId="{4FF8ADF0-303E-4CC4-9499-B43638DAB0A3}" type="presParOf" srcId="{CD50EDB5-D5B8-4626-89ED-C2DDA2037DED}" destId="{E6E4AF1C-3AA5-423C-9472-8E3602E1F807}" srcOrd="1" destOrd="0" presId="urn:microsoft.com/office/officeart/2005/8/layout/list1"/>
    <dgm:cxn modelId="{925E5241-2829-41C1-88C8-DE7893EB1DD8}" type="presParOf" srcId="{7F431EE4-0B0C-4185-9BE9-F57EB045484F}" destId="{E80DACE2-258E-495B-8FB5-B9C2F12AFD8C}" srcOrd="1" destOrd="0" presId="urn:microsoft.com/office/officeart/2005/8/layout/list1"/>
    <dgm:cxn modelId="{C82A6738-E65A-415C-BA2E-0E568854C8F0}" type="presParOf" srcId="{7F431EE4-0B0C-4185-9BE9-F57EB045484F}" destId="{29BA15E6-5650-4EAD-BC86-89301F08671A}" srcOrd="2" destOrd="0" presId="urn:microsoft.com/office/officeart/2005/8/layout/list1"/>
    <dgm:cxn modelId="{3FA6772E-8E44-49C7-9C12-2382405F939A}" type="presParOf" srcId="{7F431EE4-0B0C-4185-9BE9-F57EB045484F}" destId="{AC3C4793-DD08-4495-B34A-A08A0ED6EF34}" srcOrd="3" destOrd="0" presId="urn:microsoft.com/office/officeart/2005/8/layout/list1"/>
    <dgm:cxn modelId="{D8BDB684-1DE6-4EE6-8A42-60B8A8C3D8FA}" type="presParOf" srcId="{7F431EE4-0B0C-4185-9BE9-F57EB045484F}" destId="{8D82FD29-8564-4250-881E-A3D1FBDF80F0}" srcOrd="4" destOrd="0" presId="urn:microsoft.com/office/officeart/2005/8/layout/list1"/>
    <dgm:cxn modelId="{8F291D52-579D-47FC-BCB3-F72396FAFA13}" type="presParOf" srcId="{8D82FD29-8564-4250-881E-A3D1FBDF80F0}" destId="{FC8B6DE1-1FA7-47AA-B829-729395FE22FE}" srcOrd="0" destOrd="0" presId="urn:microsoft.com/office/officeart/2005/8/layout/list1"/>
    <dgm:cxn modelId="{C80FF7DC-3E8D-48C7-A8AC-BA8C5F0C44B9}" type="presParOf" srcId="{8D82FD29-8564-4250-881E-A3D1FBDF80F0}" destId="{FE5B5ADC-46B0-4A7F-8C17-4D6CB27FF397}" srcOrd="1" destOrd="0" presId="urn:microsoft.com/office/officeart/2005/8/layout/list1"/>
    <dgm:cxn modelId="{883307DE-4F9C-492D-B7C3-0E80150FB8BC}" type="presParOf" srcId="{7F431EE4-0B0C-4185-9BE9-F57EB045484F}" destId="{C29F195F-9C89-490F-9498-D86F6F212E17}" srcOrd="5" destOrd="0" presId="urn:microsoft.com/office/officeart/2005/8/layout/list1"/>
    <dgm:cxn modelId="{DE82E878-4336-421C-B260-8B323A9C7A51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13 września 1996 r. o utrzymaniu czystości i porządku w gminach (Dz. U. t. j. z 2016 r., poz. 250)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</a:t>
          </a:r>
          <a:r>
            <a:rPr lang="pl-PL" sz="1800" b="1" i="1" dirty="0" err="1" smtClean="0"/>
            <a:t>Dz.U</a:t>
          </a:r>
          <a:r>
            <a:rPr lang="pl-PL" sz="1800" b="1" i="1" dirty="0" smtClean="0"/>
            <a:t>. z 2015 r., poz. 1016)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6C8E7E9-B552-453E-A5B8-831A863E638F}" type="presOf" srcId="{6D3C07DB-8356-4DD0-ABC0-4BB416E27348}" destId="{E6E4AF1C-3AA5-423C-9472-8E3602E1F807}" srcOrd="1" destOrd="0" presId="urn:microsoft.com/office/officeart/2005/8/layout/list1"/>
    <dgm:cxn modelId="{D0F256BE-2C38-4FF6-9919-27B607DF3E57}" type="presOf" srcId="{EC637B44-9DCC-470D-B23B-9052BB1E969D}" destId="{7F431EE4-0B0C-4185-9BE9-F57EB045484F}" srcOrd="0" destOrd="0" presId="urn:microsoft.com/office/officeart/2005/8/layout/list1"/>
    <dgm:cxn modelId="{A812074C-91AC-4A95-A3F6-0CB7FABE5921}" type="presOf" srcId="{E07E5610-2782-4155-90E1-797582F03B6A}" destId="{FE5B5ADC-46B0-4A7F-8C17-4D6CB27FF397}" srcOrd="1" destOrd="0" presId="urn:microsoft.com/office/officeart/2005/8/layout/list1"/>
    <dgm:cxn modelId="{EE2DD4CC-E474-4B33-A860-9A1122162705}" type="presOf" srcId="{6D3C07DB-8356-4DD0-ABC0-4BB416E27348}" destId="{55334575-4B91-42C9-B014-47C9E1972937}" srcOrd="0" destOrd="0" presId="urn:microsoft.com/office/officeart/2005/8/layout/list1"/>
    <dgm:cxn modelId="{20BCDEDB-43E3-4FC1-965C-072EC0C04379}" type="presOf" srcId="{E07E5610-2782-4155-90E1-797582F03B6A}" destId="{FC8B6DE1-1FA7-47AA-B829-729395FE22FE}" srcOrd="0" destOrd="0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9663B05-AFD4-4319-A9E0-D6ECF548CDCA}" type="presParOf" srcId="{7F431EE4-0B0C-4185-9BE9-F57EB045484F}" destId="{CD50EDB5-D5B8-4626-89ED-C2DDA2037DED}" srcOrd="0" destOrd="0" presId="urn:microsoft.com/office/officeart/2005/8/layout/list1"/>
    <dgm:cxn modelId="{28DDDF48-67C6-43AE-A364-51B77D40F78E}" type="presParOf" srcId="{CD50EDB5-D5B8-4626-89ED-C2DDA2037DED}" destId="{55334575-4B91-42C9-B014-47C9E1972937}" srcOrd="0" destOrd="0" presId="urn:microsoft.com/office/officeart/2005/8/layout/list1"/>
    <dgm:cxn modelId="{BB52EF2D-20BC-46E2-8D03-2A2085C96847}" type="presParOf" srcId="{CD50EDB5-D5B8-4626-89ED-C2DDA2037DED}" destId="{E6E4AF1C-3AA5-423C-9472-8E3602E1F807}" srcOrd="1" destOrd="0" presId="urn:microsoft.com/office/officeart/2005/8/layout/list1"/>
    <dgm:cxn modelId="{26EDD16B-89E7-4AAB-AC24-15A256756F3B}" type="presParOf" srcId="{7F431EE4-0B0C-4185-9BE9-F57EB045484F}" destId="{E80DACE2-258E-495B-8FB5-B9C2F12AFD8C}" srcOrd="1" destOrd="0" presId="urn:microsoft.com/office/officeart/2005/8/layout/list1"/>
    <dgm:cxn modelId="{E29E9E1C-73F2-415E-AFD0-C9BBCF2D7932}" type="presParOf" srcId="{7F431EE4-0B0C-4185-9BE9-F57EB045484F}" destId="{29BA15E6-5650-4EAD-BC86-89301F08671A}" srcOrd="2" destOrd="0" presId="urn:microsoft.com/office/officeart/2005/8/layout/list1"/>
    <dgm:cxn modelId="{AFE2390B-46E9-4E4B-88B6-C1C63101AA31}" type="presParOf" srcId="{7F431EE4-0B0C-4185-9BE9-F57EB045484F}" destId="{AC3C4793-DD08-4495-B34A-A08A0ED6EF34}" srcOrd="3" destOrd="0" presId="urn:microsoft.com/office/officeart/2005/8/layout/list1"/>
    <dgm:cxn modelId="{DDFD745A-3F2A-49F1-A4B5-7BA83BAAEFAE}" type="presParOf" srcId="{7F431EE4-0B0C-4185-9BE9-F57EB045484F}" destId="{8D82FD29-8564-4250-881E-A3D1FBDF80F0}" srcOrd="4" destOrd="0" presId="urn:microsoft.com/office/officeart/2005/8/layout/list1"/>
    <dgm:cxn modelId="{BEFBF9E0-E766-4C39-9EEB-9C47ED1D8692}" type="presParOf" srcId="{8D82FD29-8564-4250-881E-A3D1FBDF80F0}" destId="{FC8B6DE1-1FA7-47AA-B829-729395FE22FE}" srcOrd="0" destOrd="0" presId="urn:microsoft.com/office/officeart/2005/8/layout/list1"/>
    <dgm:cxn modelId="{39D8B1A0-9A44-4FB9-89DE-D313965CDBCE}" type="presParOf" srcId="{8D82FD29-8564-4250-881E-A3D1FBDF80F0}" destId="{FE5B5ADC-46B0-4A7F-8C17-4D6CB27FF397}" srcOrd="1" destOrd="0" presId="urn:microsoft.com/office/officeart/2005/8/layout/list1"/>
    <dgm:cxn modelId="{3E37FFC9-BBEC-4A22-8486-923D52FBAF11}" type="presParOf" srcId="{7F431EE4-0B0C-4185-9BE9-F57EB045484F}" destId="{C29F195F-9C89-490F-9498-D86F6F212E17}" srcOrd="5" destOrd="0" presId="urn:microsoft.com/office/officeart/2005/8/layout/list1"/>
    <dgm:cxn modelId="{030D0BDC-7DBC-40BC-A8A3-9B81DC35F49F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Odpady komunalne, w tym odpady żywności i inne odpady ulegające biodegradacji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20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1CDE891F-029C-4BB1-B00A-964556C607DF}">
      <dgm:prSet custT="1"/>
      <dgm:spPr/>
      <dgm:t>
        <a:bodyPr/>
        <a:lstStyle/>
        <a:p>
          <a:r>
            <a:rPr lang="pl-PL" sz="2000" dirty="0" smtClean="0"/>
            <a:t>zwiększanie świadomości społeczeństwa na temat właściwego gospodarowania odpadami komunalnymi, w tym odpadami żywności i innymi odpadami ulegającymi biodegradacji; </a:t>
          </a:r>
        </a:p>
      </dgm:t>
    </dgm:pt>
    <dgm:pt modelId="{496EBB7B-F289-484D-9186-F372D527C655}" type="parTrans" cxnId="{82249EF2-98DA-4812-A82D-244120891DE9}">
      <dgm:prSet/>
      <dgm:spPr/>
      <dgm:t>
        <a:bodyPr/>
        <a:lstStyle/>
        <a:p>
          <a:endParaRPr lang="pl-PL"/>
        </a:p>
      </dgm:t>
    </dgm:pt>
    <dgm:pt modelId="{F2D388DE-C5C2-4783-BF6E-3873D1EFDC03}" type="sibTrans" cxnId="{82249EF2-98DA-4812-A82D-244120891DE9}">
      <dgm:prSet/>
      <dgm:spPr/>
      <dgm:t>
        <a:bodyPr/>
        <a:lstStyle/>
        <a:p>
          <a:endParaRPr lang="pl-PL"/>
        </a:p>
      </dgm:t>
    </dgm:pt>
    <dgm:pt modelId="{2C0063C9-3887-445E-B9C4-2F9CCEB7FA1E}">
      <dgm:prSet custT="1"/>
      <dgm:spPr/>
      <dgm:t>
        <a:bodyPr/>
        <a:lstStyle/>
        <a:p>
          <a:r>
            <a:rPr lang="pl-PL" sz="2000" dirty="0" smtClean="0"/>
            <a:t>doprowadzenie do funkcjonowania systemów zagospodarowania odpadów zgodnie z hierarchią sposobów postępowania z odpadami.</a:t>
          </a:r>
        </a:p>
      </dgm:t>
    </dgm:pt>
    <dgm:pt modelId="{3A30B123-063D-4A7E-8416-5A936551C76D}" type="parTrans" cxnId="{14AEB243-362B-424C-AD9A-1CA69E7A74E8}">
      <dgm:prSet/>
      <dgm:spPr/>
      <dgm:t>
        <a:bodyPr/>
        <a:lstStyle/>
        <a:p>
          <a:endParaRPr lang="pl-PL"/>
        </a:p>
      </dgm:t>
    </dgm:pt>
    <dgm:pt modelId="{67BA1335-1D1A-4B74-A2C4-853AE654ED4D}" type="sibTrans" cxnId="{14AEB243-362B-424C-AD9A-1CA69E7A74E8}">
      <dgm:prSet/>
      <dgm:spPr/>
      <dgm:t>
        <a:bodyPr/>
        <a:lstStyle/>
        <a:p>
          <a:endParaRPr lang="pl-PL"/>
        </a:p>
      </dgm:t>
    </dgm:pt>
    <dgm:pt modelId="{57295EA6-4BB2-411A-B803-EA1993F9803B}">
      <dgm:prSet custT="1"/>
      <dgm:spPr/>
      <dgm:t>
        <a:bodyPr/>
        <a:lstStyle/>
        <a:p>
          <a:r>
            <a:rPr lang="pl-PL" sz="2000" dirty="0" smtClean="0"/>
            <a:t> </a:t>
          </a:r>
          <a:r>
            <a:rPr lang="pl-PL" sz="2000" b="1" dirty="0" smtClean="0"/>
            <a:t>do 2020 r. </a:t>
          </a:r>
          <a:r>
            <a:rPr lang="pl-PL" sz="2000" dirty="0" smtClean="0"/>
            <a:t>recyklingowi powinno być poddawane 50% odpadów komunalnych, zaś termicznemu przekształcaniu nie więcej niż 30% odpadów, </a:t>
          </a:r>
        </a:p>
      </dgm:t>
    </dgm:pt>
    <dgm:pt modelId="{A1A48F2E-3FC5-40C6-934E-3775B8A95046}" type="parTrans" cxnId="{7B029E10-0EAE-4658-9137-0D61A9EF570A}">
      <dgm:prSet/>
      <dgm:spPr/>
    </dgm:pt>
    <dgm:pt modelId="{0B330587-ADEA-408D-B259-6D5365D5CCA0}" type="sibTrans" cxnId="{7B029E10-0EAE-4658-9137-0D61A9EF570A}">
      <dgm:prSet/>
      <dgm:spPr/>
    </dgm:pt>
    <dgm:pt modelId="{E61A7825-1EB7-4428-970B-B07C406EF994}">
      <dgm:prSet custT="1"/>
      <dgm:spPr/>
      <dgm:t>
        <a:bodyPr/>
        <a:lstStyle/>
        <a:p>
          <a:r>
            <a:rPr lang="pl-PL" sz="2000" b="1" dirty="0" smtClean="0"/>
            <a:t>do 2025 r. </a:t>
          </a:r>
          <a:r>
            <a:rPr lang="pl-PL" sz="2000" dirty="0" smtClean="0"/>
            <a:t>recyklingowi powinno być poddawane 60% odpadów komunalnych</a:t>
          </a:r>
          <a:r>
            <a:rPr lang="pl-PL" sz="1700" dirty="0" smtClean="0"/>
            <a:t>,</a:t>
          </a:r>
        </a:p>
      </dgm:t>
    </dgm:pt>
    <dgm:pt modelId="{7B11181C-CA9B-4311-B6E0-6AA275F8AC3F}" type="parTrans" cxnId="{89A3B1B0-ABB3-4752-A393-535721DFA5CB}">
      <dgm:prSet/>
      <dgm:spPr/>
      <dgm:t>
        <a:bodyPr/>
        <a:lstStyle/>
        <a:p>
          <a:endParaRPr lang="pl-PL"/>
        </a:p>
      </dgm:t>
    </dgm:pt>
    <dgm:pt modelId="{2200990B-485E-42FA-8472-7DBF2FC5B3A8}" type="sibTrans" cxnId="{89A3B1B0-ABB3-4752-A393-535721DFA5CB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7C700-9E2F-48CD-A4C1-540F54DBC1DD}" type="presOf" srcId="{EC637B44-9DCC-470D-B23B-9052BB1E969D}" destId="{7F431EE4-0B0C-4185-9BE9-F57EB045484F}" srcOrd="0" destOrd="0" presId="urn:microsoft.com/office/officeart/2005/8/layout/list1"/>
    <dgm:cxn modelId="{B3B1B7CE-892E-4F95-917E-5D5A7D86D57C}" type="presOf" srcId="{6D3C07DB-8356-4DD0-ABC0-4BB416E27348}" destId="{55334575-4B91-42C9-B014-47C9E1972937}" srcOrd="0" destOrd="0" presId="urn:microsoft.com/office/officeart/2005/8/layout/list1"/>
    <dgm:cxn modelId="{9B780D25-2982-411E-A454-61EB76B313F8}" type="presOf" srcId="{E61A7825-1EB7-4428-970B-B07C406EF994}" destId="{29BA15E6-5650-4EAD-BC86-89301F08671A}" srcOrd="0" destOrd="4" presId="urn:microsoft.com/office/officeart/2005/8/layout/list1"/>
    <dgm:cxn modelId="{56781931-ADC4-4E2C-9A00-D4C3AD7439D7}" type="presOf" srcId="{57295EA6-4BB2-411A-B803-EA1993F9803B}" destId="{29BA15E6-5650-4EAD-BC86-89301F08671A}" srcOrd="0" destOrd="3" presId="urn:microsoft.com/office/officeart/2005/8/layout/list1"/>
    <dgm:cxn modelId="{56C5D1B9-4CE6-4F08-AFDD-72784FB8D586}" type="presOf" srcId="{2C0063C9-3887-445E-B9C4-2F9CCEB7FA1E}" destId="{29BA15E6-5650-4EAD-BC86-89301F08671A}" srcOrd="0" destOrd="2" presId="urn:microsoft.com/office/officeart/2005/8/layout/list1"/>
    <dgm:cxn modelId="{89A3B1B0-ABB3-4752-A393-535721DFA5CB}" srcId="{6D3C07DB-8356-4DD0-ABC0-4BB416E27348}" destId="{E61A7825-1EB7-4428-970B-B07C406EF994}" srcOrd="2" destOrd="0" parTransId="{7B11181C-CA9B-4311-B6E0-6AA275F8AC3F}" sibTransId="{2200990B-485E-42FA-8472-7DBF2FC5B3A8}"/>
    <dgm:cxn modelId="{7B029E10-0EAE-4658-9137-0D61A9EF570A}" srcId="{6D3C07DB-8356-4DD0-ABC0-4BB416E27348}" destId="{57295EA6-4BB2-411A-B803-EA1993F9803B}" srcOrd="1" destOrd="0" parTransId="{A1A48F2E-3FC5-40C6-934E-3775B8A95046}" sibTransId="{0B330587-ADEA-408D-B259-6D5365D5CCA0}"/>
    <dgm:cxn modelId="{015F627C-1A67-41B5-9027-CA8E22A24513}" type="presOf" srcId="{1CDE891F-029C-4BB1-B00A-964556C607DF}" destId="{29BA15E6-5650-4EAD-BC86-89301F08671A}" srcOrd="0" destOrd="1" presId="urn:microsoft.com/office/officeart/2005/8/layout/list1"/>
    <dgm:cxn modelId="{C0FB023E-CE76-4256-9191-14E0C3DAF9AC}" type="presOf" srcId="{E07E5610-2782-4155-90E1-797582F03B6A}" destId="{29BA15E6-5650-4EAD-BC86-89301F08671A}" srcOrd="0" destOrd="0" presId="urn:microsoft.com/office/officeart/2005/8/layout/list1"/>
    <dgm:cxn modelId="{14AEB243-362B-424C-AD9A-1CA69E7A74E8}" srcId="{E07E5610-2782-4155-90E1-797582F03B6A}" destId="{2C0063C9-3887-445E-B9C4-2F9CCEB7FA1E}" srcOrd="1" destOrd="0" parTransId="{3A30B123-063D-4A7E-8416-5A936551C76D}" sibTransId="{67BA1335-1D1A-4B74-A2C4-853AE654ED4D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09469326-AE52-4434-BCF8-991A9CEA0D3F}" type="presOf" srcId="{6D3C07DB-8356-4DD0-ABC0-4BB416E27348}" destId="{E6E4AF1C-3AA5-423C-9472-8E3602E1F807}" srcOrd="1" destOrd="0" presId="urn:microsoft.com/office/officeart/2005/8/layout/list1"/>
    <dgm:cxn modelId="{82249EF2-98DA-4812-A82D-244120891DE9}" srcId="{E07E5610-2782-4155-90E1-797582F03B6A}" destId="{1CDE891F-029C-4BB1-B00A-964556C607DF}" srcOrd="0" destOrd="0" parTransId="{496EBB7B-F289-484D-9186-F372D527C655}" sibTransId="{F2D388DE-C5C2-4783-BF6E-3873D1EFDC03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E568763B-4DAC-4A7D-8D70-E3FC8813AF33}" type="presParOf" srcId="{7F431EE4-0B0C-4185-9BE9-F57EB045484F}" destId="{CD50EDB5-D5B8-4626-89ED-C2DDA2037DED}" srcOrd="0" destOrd="0" presId="urn:microsoft.com/office/officeart/2005/8/layout/list1"/>
    <dgm:cxn modelId="{69CD6BD3-7F46-4CBF-84F9-2FEACC909FF5}" type="presParOf" srcId="{CD50EDB5-D5B8-4626-89ED-C2DDA2037DED}" destId="{55334575-4B91-42C9-B014-47C9E1972937}" srcOrd="0" destOrd="0" presId="urn:microsoft.com/office/officeart/2005/8/layout/list1"/>
    <dgm:cxn modelId="{40EBB0CB-EA1A-4809-942F-EA661E3F8BC2}" type="presParOf" srcId="{CD50EDB5-D5B8-4626-89ED-C2DDA2037DED}" destId="{E6E4AF1C-3AA5-423C-9472-8E3602E1F807}" srcOrd="1" destOrd="0" presId="urn:microsoft.com/office/officeart/2005/8/layout/list1"/>
    <dgm:cxn modelId="{DB1918E1-C77B-4780-BADC-4ACC4480C375}" type="presParOf" srcId="{7F431EE4-0B0C-4185-9BE9-F57EB045484F}" destId="{E80DACE2-258E-495B-8FB5-B9C2F12AFD8C}" srcOrd="1" destOrd="0" presId="urn:microsoft.com/office/officeart/2005/8/layout/list1"/>
    <dgm:cxn modelId="{97C0CC74-92B6-4CD7-810D-522AA8CCC1B1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Odpady komunalne, w tym odpady żywności i inne odpady ulegające biodegradacji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1600" b="0" i="0" dirty="0" smtClean="0"/>
            <a:t> </a:t>
          </a:r>
          <a:r>
            <a:rPr lang="pl-PL" sz="17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E66F01EF-76F8-44BF-ABAF-116BF7BB1A00}">
      <dgm:prSet custT="1"/>
      <dgm:spPr/>
      <dgm:t>
        <a:bodyPr/>
        <a:lstStyle/>
        <a:p>
          <a:r>
            <a:rPr lang="pl-PL" sz="1700" b="0" i="0" dirty="0" smtClean="0"/>
            <a:t> </a:t>
          </a:r>
          <a:r>
            <a:rPr lang="pl-PL" sz="17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dirty="0" smtClean="0"/>
        </a:p>
      </dgm:t>
    </dgm:pt>
    <dgm:pt modelId="{611C5AA1-34F7-43CA-AFF7-C046DFDAB82A}" type="parTrans" cxnId="{A1351E1C-EB79-44B4-B147-DC268C68452B}">
      <dgm:prSet/>
      <dgm:spPr/>
    </dgm:pt>
    <dgm:pt modelId="{89D493D1-DBF3-4212-BFE9-EF4FE50B668D}" type="sibTrans" cxnId="{A1351E1C-EB79-44B4-B147-DC268C68452B}">
      <dgm:prSet/>
      <dgm:spPr/>
    </dgm:pt>
    <dgm:pt modelId="{26A163AA-ED6D-46C4-BFAC-A7FD5C973E57}">
      <dgm:prSet custT="1"/>
      <dgm:spPr/>
      <dgm:t>
        <a:bodyPr/>
        <a:lstStyle/>
        <a:p>
          <a:r>
            <a:rPr lang="pl-PL" sz="1700" dirty="0" smtClean="0"/>
            <a:t>zaprzestanie składowania odpadów ulegających biodegradacji selektywnie zebranych; </a:t>
          </a:r>
        </a:p>
      </dgm:t>
    </dgm:pt>
    <dgm:pt modelId="{47A2A017-4AAD-47F6-A796-B12774D1B3A5}" type="parTrans" cxnId="{FE2CA9D2-57C1-4E62-8291-4466C2A7F1FA}">
      <dgm:prSet/>
      <dgm:spPr/>
      <dgm:t>
        <a:bodyPr/>
        <a:lstStyle/>
        <a:p>
          <a:endParaRPr lang="pl-PL"/>
        </a:p>
      </dgm:t>
    </dgm:pt>
    <dgm:pt modelId="{F7A68031-EDDC-4669-B3B8-D453C1A1B225}" type="sibTrans" cxnId="{FE2CA9D2-57C1-4E62-8291-4466C2A7F1FA}">
      <dgm:prSet/>
      <dgm:spPr/>
      <dgm:t>
        <a:bodyPr/>
        <a:lstStyle/>
        <a:p>
          <a:endParaRPr lang="pl-PL"/>
        </a:p>
      </dgm:t>
    </dgm:pt>
    <dgm:pt modelId="{3BFE4AAE-F8F6-48BF-8F20-52A02BEE6F80}">
      <dgm:prSet custT="1"/>
      <dgm:spPr/>
      <dgm:t>
        <a:bodyPr/>
        <a:lstStyle/>
        <a:p>
          <a:r>
            <a:rPr lang="pl-PL" sz="1700" dirty="0" smtClean="0"/>
            <a:t>zmniejszenie liczby miejsc nielegalnego składowania odpadów komunalnych; </a:t>
          </a:r>
        </a:p>
      </dgm:t>
    </dgm:pt>
    <dgm:pt modelId="{45C83891-4E26-4432-9E31-AC1C9CB2F57A}" type="parTrans" cxnId="{DE4387D4-25AF-4051-85EF-AE6404AA7A39}">
      <dgm:prSet/>
      <dgm:spPr/>
      <dgm:t>
        <a:bodyPr/>
        <a:lstStyle/>
        <a:p>
          <a:endParaRPr lang="pl-PL"/>
        </a:p>
      </dgm:t>
    </dgm:pt>
    <dgm:pt modelId="{ED71FC06-432C-49DE-B095-8B5DE659B9D9}" type="sibTrans" cxnId="{DE4387D4-25AF-4051-85EF-AE6404AA7A39}">
      <dgm:prSet/>
      <dgm:spPr/>
      <dgm:t>
        <a:bodyPr/>
        <a:lstStyle/>
        <a:p>
          <a:endParaRPr lang="pl-PL"/>
        </a:p>
      </dgm:t>
    </dgm:pt>
    <dgm:pt modelId="{6D222246-9F38-488F-8815-C2F5FA641CF6}">
      <dgm:prSet custT="1"/>
      <dgm:spPr/>
      <dgm:t>
        <a:bodyPr/>
        <a:lstStyle/>
        <a:p>
          <a:r>
            <a:rPr lang="pl-PL" sz="1700" dirty="0" smtClean="0"/>
            <a:t>utworzenie systemu monitorowania gospodarki odpadami komunalnymi; </a:t>
          </a:r>
        </a:p>
      </dgm:t>
    </dgm:pt>
    <dgm:pt modelId="{E78BBE3A-1714-42B0-BACA-3D93AB9C1F01}" type="parTrans" cxnId="{DF74C772-9014-4773-8C3A-6832EB32039E}">
      <dgm:prSet/>
      <dgm:spPr/>
      <dgm:t>
        <a:bodyPr/>
        <a:lstStyle/>
        <a:p>
          <a:endParaRPr lang="pl-PL"/>
        </a:p>
      </dgm:t>
    </dgm:pt>
    <dgm:pt modelId="{EB96433F-D139-49D7-87A6-5B61BE33DAD5}" type="sibTrans" cxnId="{DF74C772-9014-4773-8C3A-6832EB32039E}">
      <dgm:prSet/>
      <dgm:spPr/>
      <dgm:t>
        <a:bodyPr/>
        <a:lstStyle/>
        <a:p>
          <a:endParaRPr lang="pl-PL"/>
        </a:p>
      </dgm:t>
    </dgm:pt>
    <dgm:pt modelId="{D329BC08-3318-4A03-9106-B165D5BBE192}">
      <dgm:prSet custT="1"/>
      <dgm:spPr/>
      <dgm:t>
        <a:bodyPr/>
        <a:lstStyle/>
        <a:p>
          <a:r>
            <a:rPr lang="pl-PL" sz="17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dirty="0" err="1" smtClean="0"/>
            <a:t>12</a:t>
          </a:r>
          <a:r>
            <a:rPr lang="pl-PL" sz="1700" dirty="0" smtClean="0"/>
            <a:t>); </a:t>
          </a:r>
        </a:p>
      </dgm:t>
    </dgm:pt>
    <dgm:pt modelId="{B516AAD3-7477-49E4-94C3-C8D3E1717EC7}" type="parTrans" cxnId="{38C3E1D8-2A71-4088-A2CA-5D0C7615DB58}">
      <dgm:prSet/>
      <dgm:spPr/>
      <dgm:t>
        <a:bodyPr/>
        <a:lstStyle/>
        <a:p>
          <a:endParaRPr lang="pl-PL"/>
        </a:p>
      </dgm:t>
    </dgm:pt>
    <dgm:pt modelId="{4432B9CE-489E-4F7A-99E7-8E29CA9C9607}" type="sibTrans" cxnId="{38C3E1D8-2A71-4088-A2CA-5D0C7615DB58}">
      <dgm:prSet/>
      <dgm:spPr/>
      <dgm:t>
        <a:bodyPr/>
        <a:lstStyle/>
        <a:p>
          <a:endParaRPr lang="pl-PL"/>
        </a:p>
      </dgm:t>
    </dgm:pt>
    <dgm:pt modelId="{6505A701-5859-4EE3-81F0-967D1BA5401C}">
      <dgm:prSet custT="1"/>
      <dgm:spPr/>
      <dgm:t>
        <a:bodyPr/>
        <a:lstStyle/>
        <a:p>
          <a:r>
            <a:rPr lang="pl-PL" sz="1700" dirty="0" smtClean="0"/>
            <a:t>zbilansowanie funkcjonowania systemu gospodarki odpadami komunalnymi w świetle obowiązującego </a:t>
          </a:r>
          <a:r>
            <a:rPr lang="pl-PL" sz="1700" b="1" dirty="0" smtClean="0"/>
            <a:t>zakazu składowania określonych frakcji odpadów </a:t>
          </a:r>
          <a:r>
            <a:rPr lang="pl-PL" sz="1700" dirty="0" smtClean="0"/>
            <a:t>komunalnych i pochodzących z przetwarzania odpadów komunalnych, w tym odpadów </a:t>
          </a:r>
          <a:r>
            <a:rPr lang="pl-PL" sz="1700" b="1" dirty="0" smtClean="0"/>
            <a:t>o zawartości ogólnego węgla organicznego powyżej 5% </a:t>
          </a:r>
          <a:r>
            <a:rPr lang="pl-PL" sz="1700" b="1" dirty="0" err="1" smtClean="0"/>
            <a:t>s.m</a:t>
          </a:r>
          <a:r>
            <a:rPr lang="pl-PL" sz="1700" dirty="0" smtClean="0"/>
            <a:t>., od 1 stycznia 2016 r.</a:t>
          </a:r>
        </a:p>
      </dgm:t>
    </dgm:pt>
    <dgm:pt modelId="{3672F703-1D36-40CC-898B-76F2DAD7D57F}" type="parTrans" cxnId="{B2E24232-8045-4988-9A83-E6DDB4D65E74}">
      <dgm:prSet/>
      <dgm:spPr/>
      <dgm:t>
        <a:bodyPr/>
        <a:lstStyle/>
        <a:p>
          <a:endParaRPr lang="pl-PL"/>
        </a:p>
      </dgm:t>
    </dgm:pt>
    <dgm:pt modelId="{5463DEDF-F1BF-446C-B193-65EE6507B7E7}" type="sibTrans" cxnId="{B2E24232-8045-4988-9A83-E6DDB4D65E74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73B2A8-F5CB-4351-AF95-DF468EE2FB5E}" type="presOf" srcId="{6D3C07DB-8356-4DD0-ABC0-4BB416E27348}" destId="{55334575-4B91-42C9-B014-47C9E1972937}" srcOrd="0" destOrd="0" presId="urn:microsoft.com/office/officeart/2005/8/layout/list1"/>
    <dgm:cxn modelId="{86CBF0A1-51CA-47F0-A8B7-D4DA3C8ACD68}" type="presOf" srcId="{E66F01EF-76F8-44BF-ABAF-116BF7BB1A00}" destId="{29BA15E6-5650-4EAD-BC86-89301F08671A}" srcOrd="0" destOrd="1" presId="urn:microsoft.com/office/officeart/2005/8/layout/list1"/>
    <dgm:cxn modelId="{8B85861F-4466-427E-BF2D-4E86DFE953A1}" type="presOf" srcId="{26A163AA-ED6D-46C4-BFAC-A7FD5C973E57}" destId="{29BA15E6-5650-4EAD-BC86-89301F08671A}" srcOrd="0" destOrd="2" presId="urn:microsoft.com/office/officeart/2005/8/layout/list1"/>
    <dgm:cxn modelId="{E405A7C7-AD35-4E9E-A7CB-AAD67A1A4E84}" type="presOf" srcId="{6D3C07DB-8356-4DD0-ABC0-4BB416E27348}" destId="{E6E4AF1C-3AA5-423C-9472-8E3602E1F807}" srcOrd="1" destOrd="0" presId="urn:microsoft.com/office/officeart/2005/8/layout/list1"/>
    <dgm:cxn modelId="{DF74C772-9014-4773-8C3A-6832EB32039E}" srcId="{6D3C07DB-8356-4DD0-ABC0-4BB416E27348}" destId="{6D222246-9F38-488F-8815-C2F5FA641CF6}" srcOrd="4" destOrd="0" parTransId="{E78BBE3A-1714-42B0-BACA-3D93AB9C1F01}" sibTransId="{EB96433F-D139-49D7-87A6-5B61BE33DAD5}"/>
    <dgm:cxn modelId="{B2E24232-8045-4988-9A83-E6DDB4D65E74}" srcId="{6D3C07DB-8356-4DD0-ABC0-4BB416E27348}" destId="{6505A701-5859-4EE3-81F0-967D1BA5401C}" srcOrd="6" destOrd="0" parTransId="{3672F703-1D36-40CC-898B-76F2DAD7D57F}" sibTransId="{5463DEDF-F1BF-446C-B193-65EE6507B7E7}"/>
    <dgm:cxn modelId="{59729D0F-0A2E-4519-B749-4E19C95472D1}" type="presOf" srcId="{D329BC08-3318-4A03-9106-B165D5BBE192}" destId="{29BA15E6-5650-4EAD-BC86-89301F08671A}" srcOrd="0" destOrd="5" presId="urn:microsoft.com/office/officeart/2005/8/layout/list1"/>
    <dgm:cxn modelId="{7EBC7832-FEB8-4EC6-B1DF-195FCBFDC473}" type="presOf" srcId="{6505A701-5859-4EE3-81F0-967D1BA5401C}" destId="{29BA15E6-5650-4EAD-BC86-89301F08671A}" srcOrd="0" destOrd="6" presId="urn:microsoft.com/office/officeart/2005/8/layout/list1"/>
    <dgm:cxn modelId="{6DE4925E-B5E6-48E2-BEEA-1A36470DB548}" type="presOf" srcId="{6D222246-9F38-488F-8815-C2F5FA641CF6}" destId="{29BA15E6-5650-4EAD-BC86-89301F08671A}" srcOrd="0" destOrd="4" presId="urn:microsoft.com/office/officeart/2005/8/layout/list1"/>
    <dgm:cxn modelId="{E1226459-D3BE-41D1-A420-8250AB4A3C8A}" type="presOf" srcId="{EC637B44-9DCC-470D-B23B-9052BB1E969D}" destId="{7F431EE4-0B0C-4185-9BE9-F57EB045484F}" srcOrd="0" destOrd="0" presId="urn:microsoft.com/office/officeart/2005/8/layout/list1"/>
    <dgm:cxn modelId="{D47D5F8F-9144-4CD9-A404-622E5B5865EB}" type="presOf" srcId="{E07E5610-2782-4155-90E1-797582F03B6A}" destId="{29BA15E6-5650-4EAD-BC86-89301F08671A}" srcOrd="0" destOrd="0" presId="urn:microsoft.com/office/officeart/2005/8/layout/list1"/>
    <dgm:cxn modelId="{75897D34-B7AE-46B4-AD0C-AFCBE8047B23}" type="presOf" srcId="{3BFE4AAE-F8F6-48BF-8F20-52A02BEE6F80}" destId="{29BA15E6-5650-4EAD-BC86-89301F08671A}" srcOrd="0" destOrd="3" presId="urn:microsoft.com/office/officeart/2005/8/layout/list1"/>
    <dgm:cxn modelId="{FE2CA9D2-57C1-4E62-8291-4466C2A7F1FA}" srcId="{6D3C07DB-8356-4DD0-ABC0-4BB416E27348}" destId="{26A163AA-ED6D-46C4-BFAC-A7FD5C973E57}" srcOrd="2" destOrd="0" parTransId="{47A2A017-4AAD-47F6-A796-B12774D1B3A5}" sibTransId="{F7A68031-EDDC-4669-B3B8-D453C1A1B225}"/>
    <dgm:cxn modelId="{DE4387D4-25AF-4051-85EF-AE6404AA7A39}" srcId="{6D3C07DB-8356-4DD0-ABC0-4BB416E27348}" destId="{3BFE4AAE-F8F6-48BF-8F20-52A02BEE6F80}" srcOrd="3" destOrd="0" parTransId="{45C83891-4E26-4432-9E31-AC1C9CB2F57A}" sibTransId="{ED71FC06-432C-49DE-B095-8B5DE659B9D9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38C3E1D8-2A71-4088-A2CA-5D0C7615DB58}" srcId="{6D3C07DB-8356-4DD0-ABC0-4BB416E27348}" destId="{D329BC08-3318-4A03-9106-B165D5BBE192}" srcOrd="5" destOrd="0" parTransId="{B516AAD3-7477-49E4-94C3-C8D3E1717EC7}" sibTransId="{4432B9CE-489E-4F7A-99E7-8E29CA9C9607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A1351E1C-EB79-44B4-B147-DC268C68452B}" srcId="{6D3C07DB-8356-4DD0-ABC0-4BB416E27348}" destId="{E66F01EF-76F8-44BF-ABAF-116BF7BB1A00}" srcOrd="1" destOrd="0" parTransId="{611C5AA1-34F7-43CA-AFF7-C046DFDAB82A}" sibTransId="{89D493D1-DBF3-4212-BFE9-EF4FE50B668D}"/>
    <dgm:cxn modelId="{A2346CA6-B1C2-47F3-862F-14C6A4D8D6AB}" type="presParOf" srcId="{7F431EE4-0B0C-4185-9BE9-F57EB045484F}" destId="{CD50EDB5-D5B8-4626-89ED-C2DDA2037DED}" srcOrd="0" destOrd="0" presId="urn:microsoft.com/office/officeart/2005/8/layout/list1"/>
    <dgm:cxn modelId="{C7918959-C742-45EB-874A-39CFE4B1EAFB}" type="presParOf" srcId="{CD50EDB5-D5B8-4626-89ED-C2DDA2037DED}" destId="{55334575-4B91-42C9-B014-47C9E1972937}" srcOrd="0" destOrd="0" presId="urn:microsoft.com/office/officeart/2005/8/layout/list1"/>
    <dgm:cxn modelId="{A44DF1C5-EB9E-4ECA-A49F-5CCEA38D152E}" type="presParOf" srcId="{CD50EDB5-D5B8-4626-89ED-C2DDA2037DED}" destId="{E6E4AF1C-3AA5-423C-9472-8E3602E1F807}" srcOrd="1" destOrd="0" presId="urn:microsoft.com/office/officeart/2005/8/layout/list1"/>
    <dgm:cxn modelId="{7EE3E2FE-A604-4FC7-BF09-255D58EDC641}" type="presParOf" srcId="{7F431EE4-0B0C-4185-9BE9-F57EB045484F}" destId="{E80DACE2-258E-495B-8FB5-B9C2F12AFD8C}" srcOrd="1" destOrd="0" presId="urn:microsoft.com/office/officeart/2005/8/layout/list1"/>
    <dgm:cxn modelId="{574DD401-6885-473C-A21B-F9C00C27A305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Aktualizacja WPGO wraz z PI w zakresie odpadów komunalnych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8A08DC3F-5E7E-4846-9AEE-DF2C00F34B0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Kluczowy element – weryfikacja podziału na regiony od uchwalenia WPGO w 2012 r.</a:t>
          </a:r>
          <a:endParaRPr lang="pl-PL" sz="1800" b="0" i="0" dirty="0"/>
        </a:p>
      </dgm:t>
    </dgm:pt>
    <dgm:pt modelId="{4FB6B765-F580-4F82-A2B5-9A2DB613A343}" type="parTrans" cxnId="{75D85C5C-FB97-48A7-B5CF-971797A1D0FA}">
      <dgm:prSet/>
      <dgm:spPr/>
      <dgm:t>
        <a:bodyPr/>
        <a:lstStyle/>
        <a:p>
          <a:endParaRPr lang="pl-PL"/>
        </a:p>
      </dgm:t>
    </dgm:pt>
    <dgm:pt modelId="{ECAE712C-9E4B-477E-95AF-678C47CF77EB}" type="sibTrans" cxnId="{75D85C5C-FB97-48A7-B5CF-971797A1D0FA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Załącznik 1 – Plan Inwestycyjny</a:t>
          </a:r>
        </a:p>
        <a:p>
          <a:pPr>
            <a:spcAft>
              <a:spcPts val="600"/>
            </a:spcAft>
          </a:pP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FC7AADD6-8603-43EB-88B9-9DED389565A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0" i="1" dirty="0" smtClean="0"/>
            <a:t>Wymóg prawny, zawiera planowane instalacje ze wskazaniem tylko tych zasadnych do budowy</a:t>
          </a:r>
          <a:endParaRPr lang="pl-PL" sz="1800" b="0" i="0" dirty="0"/>
        </a:p>
      </dgm:t>
    </dgm:pt>
    <dgm:pt modelId="{A6FFF108-05B6-4D9D-AAA2-D40A0135B0A6}" type="parTrans" cxnId="{BA022B2B-185C-4770-ADC5-1F6E8F2113F9}">
      <dgm:prSet/>
      <dgm:spPr/>
      <dgm:t>
        <a:bodyPr/>
        <a:lstStyle/>
        <a:p>
          <a:endParaRPr lang="pl-PL"/>
        </a:p>
      </dgm:t>
    </dgm:pt>
    <dgm:pt modelId="{2A685A1E-7EBF-49FF-A3F6-612A41C9B2DF}" type="sibTrans" cxnId="{BA022B2B-185C-4770-ADC5-1F6E8F2113F9}">
      <dgm:prSet/>
      <dgm:spPr/>
      <dgm:t>
        <a:bodyPr/>
        <a:lstStyle/>
        <a:p>
          <a:endParaRPr lang="pl-PL"/>
        </a:p>
      </dgm:t>
    </dgm:pt>
    <dgm:pt modelId="{7711FDD7-7329-4318-9445-4924DB0AA1BA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 Spotkanie informacyjne– 17 grudnia 2015 r. – opinia </a:t>
          </a:r>
          <a:r>
            <a:rPr lang="pl-PL" sz="1800" b="0" i="0" dirty="0" err="1" smtClean="0"/>
            <a:t>ws</a:t>
          </a:r>
          <a:r>
            <a:rPr lang="pl-PL" sz="1800" b="0" i="0" dirty="0" smtClean="0"/>
            <a:t>. podziału województwa na regiony.</a:t>
          </a:r>
          <a:endParaRPr lang="pl-PL" sz="1800" b="0" i="0" dirty="0"/>
        </a:p>
      </dgm:t>
    </dgm:pt>
    <dgm:pt modelId="{A1349BDC-07FA-427A-BCF5-F485BA04EF5D}" type="parTrans" cxnId="{63313C80-82B6-4167-A352-C44F4AB725DF}">
      <dgm:prSet/>
      <dgm:spPr/>
    </dgm:pt>
    <dgm:pt modelId="{46EEF95C-2042-419A-A252-0DF0C233104F}" type="sibTrans" cxnId="{63313C80-82B6-4167-A352-C44F4AB725DF}">
      <dgm:prSet/>
      <dgm:spPr/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 custLinFactNeighborX="24607" custLinFactNeighborY="-27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22B2B-185C-4770-ADC5-1F6E8F2113F9}" srcId="{E07E5610-2782-4155-90E1-797582F03B6A}" destId="{FC7AADD6-8603-43EB-88B9-9DED389565AD}" srcOrd="0" destOrd="0" parTransId="{A6FFF108-05B6-4D9D-AAA2-D40A0135B0A6}" sibTransId="{2A685A1E-7EBF-49FF-A3F6-612A41C9B2DF}"/>
    <dgm:cxn modelId="{834665E4-124A-4B10-809C-9B088B80A8CC}" type="presOf" srcId="{7711FDD7-7329-4318-9445-4924DB0AA1BA}" destId="{29BA15E6-5650-4EAD-BC86-89301F08671A}" srcOrd="0" destOrd="1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F1AA54CD-ADC0-40BF-9601-A8C5324EF766}" type="presOf" srcId="{6D3C07DB-8356-4DD0-ABC0-4BB416E27348}" destId="{55334575-4B91-42C9-B014-47C9E1972937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5D85C5C-FB97-48A7-B5CF-971797A1D0FA}" srcId="{6D3C07DB-8356-4DD0-ABC0-4BB416E27348}" destId="{8A08DC3F-5E7E-4846-9AEE-DF2C00F34B03}" srcOrd="0" destOrd="0" parTransId="{4FB6B765-F580-4F82-A2B5-9A2DB613A343}" sibTransId="{ECAE712C-9E4B-477E-95AF-678C47CF77EB}"/>
    <dgm:cxn modelId="{D11C6B09-FB59-4FA2-93C5-3997EDFA410F}" type="presOf" srcId="{FC7AADD6-8603-43EB-88B9-9DED389565AD}" destId="{87C783AB-3FC9-4CAE-80EA-AE19D7858301}" srcOrd="0" destOrd="0" presId="urn:microsoft.com/office/officeart/2005/8/layout/list1"/>
    <dgm:cxn modelId="{4FEFA5AC-62FD-4482-B308-23A8E45C7FFE}" type="presOf" srcId="{EC637B44-9DCC-470D-B23B-9052BB1E969D}" destId="{7F431EE4-0B0C-4185-9BE9-F57EB045484F}" srcOrd="0" destOrd="0" presId="urn:microsoft.com/office/officeart/2005/8/layout/list1"/>
    <dgm:cxn modelId="{FB9022ED-7558-4E3F-9638-2505BCB26F0F}" type="presOf" srcId="{E07E5610-2782-4155-90E1-797582F03B6A}" destId="{FE5B5ADC-46B0-4A7F-8C17-4D6CB27FF397}" srcOrd="1" destOrd="0" presId="urn:microsoft.com/office/officeart/2005/8/layout/list1"/>
    <dgm:cxn modelId="{EDF68263-D86F-4030-B5B5-C815AF868C39}" type="presOf" srcId="{6D3C07DB-8356-4DD0-ABC0-4BB416E27348}" destId="{E6E4AF1C-3AA5-423C-9472-8E3602E1F807}" srcOrd="1" destOrd="0" presId="urn:microsoft.com/office/officeart/2005/8/layout/list1"/>
    <dgm:cxn modelId="{36425100-2A2B-40C6-805B-30579D2D3E10}" type="presOf" srcId="{E07E5610-2782-4155-90E1-797582F03B6A}" destId="{FC8B6DE1-1FA7-47AA-B829-729395FE22FE}" srcOrd="0" destOrd="0" presId="urn:microsoft.com/office/officeart/2005/8/layout/list1"/>
    <dgm:cxn modelId="{63313C80-82B6-4167-A352-C44F4AB725DF}" srcId="{6D3C07DB-8356-4DD0-ABC0-4BB416E27348}" destId="{7711FDD7-7329-4318-9445-4924DB0AA1BA}" srcOrd="1" destOrd="0" parTransId="{A1349BDC-07FA-427A-BCF5-F485BA04EF5D}" sibTransId="{46EEF95C-2042-419A-A252-0DF0C233104F}"/>
    <dgm:cxn modelId="{7C697808-293C-4565-92A0-5CA7D391CB1E}" type="presOf" srcId="{8A08DC3F-5E7E-4846-9AEE-DF2C00F34B03}" destId="{29BA15E6-5650-4EAD-BC86-89301F08671A}" srcOrd="0" destOrd="0" presId="urn:microsoft.com/office/officeart/2005/8/layout/list1"/>
    <dgm:cxn modelId="{DB832997-58F3-4A82-9DEF-F9FEF08D5D92}" type="presParOf" srcId="{7F431EE4-0B0C-4185-9BE9-F57EB045484F}" destId="{CD50EDB5-D5B8-4626-89ED-C2DDA2037DED}" srcOrd="0" destOrd="0" presId="urn:microsoft.com/office/officeart/2005/8/layout/list1"/>
    <dgm:cxn modelId="{BB1C7EA5-908F-451E-914E-9387455F84F8}" type="presParOf" srcId="{CD50EDB5-D5B8-4626-89ED-C2DDA2037DED}" destId="{55334575-4B91-42C9-B014-47C9E1972937}" srcOrd="0" destOrd="0" presId="urn:microsoft.com/office/officeart/2005/8/layout/list1"/>
    <dgm:cxn modelId="{961FD006-AC71-4092-B8F4-E7FFD393C43B}" type="presParOf" srcId="{CD50EDB5-D5B8-4626-89ED-C2DDA2037DED}" destId="{E6E4AF1C-3AA5-423C-9472-8E3602E1F807}" srcOrd="1" destOrd="0" presId="urn:microsoft.com/office/officeart/2005/8/layout/list1"/>
    <dgm:cxn modelId="{37BAC7EC-1C7C-4354-B2CA-FD89357A8EDD}" type="presParOf" srcId="{7F431EE4-0B0C-4185-9BE9-F57EB045484F}" destId="{E80DACE2-258E-495B-8FB5-B9C2F12AFD8C}" srcOrd="1" destOrd="0" presId="urn:microsoft.com/office/officeart/2005/8/layout/list1"/>
    <dgm:cxn modelId="{946F56E5-4357-4D40-911E-1FBB5FA2BBF5}" type="presParOf" srcId="{7F431EE4-0B0C-4185-9BE9-F57EB045484F}" destId="{29BA15E6-5650-4EAD-BC86-89301F08671A}" srcOrd="2" destOrd="0" presId="urn:microsoft.com/office/officeart/2005/8/layout/list1"/>
    <dgm:cxn modelId="{D127ECC4-4F17-4F11-924C-A9182ADCCA4B}" type="presParOf" srcId="{7F431EE4-0B0C-4185-9BE9-F57EB045484F}" destId="{AC3C4793-DD08-4495-B34A-A08A0ED6EF34}" srcOrd="3" destOrd="0" presId="urn:microsoft.com/office/officeart/2005/8/layout/list1"/>
    <dgm:cxn modelId="{F2E156E6-65B9-4715-815D-2727BC252787}" type="presParOf" srcId="{7F431EE4-0B0C-4185-9BE9-F57EB045484F}" destId="{8D82FD29-8564-4250-881E-A3D1FBDF80F0}" srcOrd="4" destOrd="0" presId="urn:microsoft.com/office/officeart/2005/8/layout/list1"/>
    <dgm:cxn modelId="{359D0768-1456-4DBD-ACB4-4F321C7E9CC2}" type="presParOf" srcId="{8D82FD29-8564-4250-881E-A3D1FBDF80F0}" destId="{FC8B6DE1-1FA7-47AA-B829-729395FE22FE}" srcOrd="0" destOrd="0" presId="urn:microsoft.com/office/officeart/2005/8/layout/list1"/>
    <dgm:cxn modelId="{2FF54976-34B0-43A7-82AA-09CD3342B5D5}" type="presParOf" srcId="{8D82FD29-8564-4250-881E-A3D1FBDF80F0}" destId="{FE5B5ADC-46B0-4A7F-8C17-4D6CB27FF397}" srcOrd="1" destOrd="0" presId="urn:microsoft.com/office/officeart/2005/8/layout/list1"/>
    <dgm:cxn modelId="{85BA676E-0890-425F-A923-D6C7B1A5D528}" type="presParOf" srcId="{7F431EE4-0B0C-4185-9BE9-F57EB045484F}" destId="{C29F195F-9C89-490F-9498-D86F6F212E17}" srcOrd="5" destOrd="0" presId="urn:microsoft.com/office/officeart/2005/8/layout/list1"/>
    <dgm:cxn modelId="{6E7CB070-63A6-4EDD-87F4-A4537939A5E9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gminnych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zarządzających instalacjami</a:t>
          </a: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A6577587-01AF-4F15-9180-181095D1EE0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dirty="0" smtClean="0">
              <a:solidFill>
                <a:schemeClr val="tx1"/>
              </a:solidFill>
            </a:rPr>
          </a:br>
          <a:r>
            <a:rPr lang="pl-PL" sz="1800" b="1" i="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dirty="0">
            <a:solidFill>
              <a:schemeClr val="tx1"/>
            </a:solidFill>
          </a:endParaRPr>
        </a:p>
      </dgm:t>
    </dgm:pt>
    <dgm:pt modelId="{F1328DE2-EEE6-40D3-96D0-5B42FA716B57}" type="parTrans" cxnId="{D2FAEECC-5115-4B56-82AD-EF5A283D542A}">
      <dgm:prSet/>
      <dgm:spPr/>
      <dgm:t>
        <a:bodyPr/>
        <a:lstStyle/>
        <a:p>
          <a:endParaRPr lang="pl-PL"/>
        </a:p>
      </dgm:t>
    </dgm:pt>
    <dgm:pt modelId="{5650F73B-34AC-421E-9D6C-061CF2947C52}" type="sibTrans" cxnId="{D2FAEECC-5115-4B56-82AD-EF5A283D542A}">
      <dgm:prSet/>
      <dgm:spPr/>
      <dgm:t>
        <a:bodyPr/>
        <a:lstStyle/>
        <a:p>
          <a:endParaRPr lang="pl-PL"/>
        </a:p>
      </dgm:t>
    </dgm:pt>
    <dgm:pt modelId="{AAC1290A-17FF-4410-B2DF-55707D20B53D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pozyskane informacje w zakresie przynależności do regionów w tym m.in.: dane </a:t>
          </a:r>
          <a:br>
            <a:rPr lang="pl-PL" sz="1600" b="0" i="1" dirty="0" smtClean="0"/>
          </a:br>
          <a:r>
            <a:rPr lang="pl-PL" sz="1600" b="0" i="1" dirty="0" smtClean="0"/>
            <a:t>o planowanych inwestycjach gminnych, dane o stawkach za odbiór odpadów, problemy w gospodarce odpadami</a:t>
          </a:r>
          <a:endParaRPr lang="pl-PL" sz="1600" b="0" i="1" dirty="0"/>
        </a:p>
      </dgm:t>
    </dgm:pt>
    <dgm:pt modelId="{8101B70C-2CAF-4E1F-936D-DE8298E3C431}" type="parTrans" cxnId="{867CC2EA-2E16-4AFF-83AB-A98E967578F2}">
      <dgm:prSet/>
      <dgm:spPr/>
      <dgm:t>
        <a:bodyPr/>
        <a:lstStyle/>
        <a:p>
          <a:endParaRPr lang="pl-PL"/>
        </a:p>
      </dgm:t>
    </dgm:pt>
    <dgm:pt modelId="{DF4F9903-98E0-4386-8515-E62869E6BA39}" type="sibTrans" cxnId="{867CC2EA-2E16-4AFF-83AB-A98E967578F2}">
      <dgm:prSet/>
      <dgm:spPr/>
      <dgm:t>
        <a:bodyPr/>
        <a:lstStyle/>
        <a:p>
          <a:endParaRPr lang="pl-PL"/>
        </a:p>
      </dgm:t>
    </dgm:pt>
    <dgm:pt modelId="{6310BA56-A232-4D40-B385-3A6F83D58C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istniejące i planowane instalacje, w tym składowiska</a:t>
          </a:r>
          <a:endParaRPr lang="pl-PL" sz="1600" b="0" i="1" dirty="0"/>
        </a:p>
      </dgm:t>
    </dgm:pt>
    <dgm:pt modelId="{8374B185-5400-49A5-8409-D992E6B03AEC}" type="parTrans" cxnId="{F814E834-4EE3-4F76-889B-CDCC37618BE5}">
      <dgm:prSet/>
      <dgm:spPr/>
      <dgm:t>
        <a:bodyPr/>
        <a:lstStyle/>
        <a:p>
          <a:endParaRPr lang="pl-PL"/>
        </a:p>
      </dgm:t>
    </dgm:pt>
    <dgm:pt modelId="{A8A632F6-3F0C-4347-8725-BC4FC9D110A1}" type="sibTrans" cxnId="{F814E834-4EE3-4F76-889B-CDCC37618BE5}">
      <dgm:prSet/>
      <dgm:spPr/>
      <dgm:t>
        <a:bodyPr/>
        <a:lstStyle/>
        <a:p>
          <a:endParaRPr lang="pl-PL"/>
        </a:p>
      </dgm:t>
    </dgm:pt>
    <dgm:pt modelId="{582AB305-11FF-498C-A7D0-6434D2E2856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dane ilościowe w podziale na kody odpadów i instalacje, do których te odpady zostały przekazane </a:t>
          </a:r>
          <a:endParaRPr lang="pl-PL" sz="1600" b="0" i="1" dirty="0"/>
        </a:p>
      </dgm:t>
    </dgm:pt>
    <dgm:pt modelId="{EA319F09-7FF0-49EA-8094-7D07A5C15D13}" type="parTrans" cxnId="{C02A435F-1522-4F62-8897-F9828F49B81F}">
      <dgm:prSet/>
      <dgm:spPr/>
      <dgm:t>
        <a:bodyPr/>
        <a:lstStyle/>
        <a:p>
          <a:endParaRPr lang="pl-PL"/>
        </a:p>
      </dgm:t>
    </dgm:pt>
    <dgm:pt modelId="{D25A44BB-3E18-4418-8A49-198F5096758E}" type="sibTrans" cxnId="{C02A435F-1522-4F62-8897-F9828F49B81F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3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0764FE-46D7-43F7-8CCD-56846EF144F8}" type="pres">
      <dgm:prSet presAssocID="{30A858F9-80A0-4D9F-95DB-3B8F3245EE50}" presName="spaceBetweenRectangles" presStyleCnt="0"/>
      <dgm:spPr/>
    </dgm:pt>
    <dgm:pt modelId="{77ED2A81-AC15-481B-B1BA-16A6D5F39B90}" type="pres">
      <dgm:prSet presAssocID="{A6577587-01AF-4F15-9180-181095D1EE09}" presName="parentLin" presStyleCnt="0"/>
      <dgm:spPr/>
    </dgm:pt>
    <dgm:pt modelId="{B2C8A3A2-7717-42AE-A429-5455EF8419D9}" type="pres">
      <dgm:prSet presAssocID="{A6577587-01AF-4F15-9180-181095D1EE09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43116931-18A8-41AF-877A-FDD67EDCED98}" type="pres">
      <dgm:prSet presAssocID="{A6577587-01AF-4F15-9180-181095D1EE0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DE0D3-45F2-4616-8C11-C943F293632C}" type="pres">
      <dgm:prSet presAssocID="{A6577587-01AF-4F15-9180-181095D1EE09}" presName="negativeSpace" presStyleCnt="0"/>
      <dgm:spPr/>
    </dgm:pt>
    <dgm:pt modelId="{F2076FE9-DA02-456E-A7D5-423A776FDC3F}" type="pres">
      <dgm:prSet presAssocID="{A6577587-01AF-4F15-9180-181095D1E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2A435F-1522-4F62-8897-F9828F49B81F}" srcId="{A6577587-01AF-4F15-9180-181095D1EE09}" destId="{582AB305-11FF-498C-A7D0-6434D2E2856F}" srcOrd="0" destOrd="0" parTransId="{EA319F09-7FF0-49EA-8094-7D07A5C15D13}" sibTransId="{D25A44BB-3E18-4418-8A49-198F5096758E}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98EDDA6A-31A8-41D3-AEE5-FBDFD004BFFC}" type="presOf" srcId="{A6577587-01AF-4F15-9180-181095D1EE09}" destId="{B2C8A3A2-7717-42AE-A429-5455EF8419D9}" srcOrd="0" destOrd="0" presId="urn:microsoft.com/office/officeart/2005/8/layout/list1"/>
    <dgm:cxn modelId="{0D582BCB-2B41-4CEB-9709-03183A860B10}" type="presOf" srcId="{6D3C07DB-8356-4DD0-ABC0-4BB416E27348}" destId="{55334575-4B91-42C9-B014-47C9E1972937}" srcOrd="0" destOrd="0" presId="urn:microsoft.com/office/officeart/2005/8/layout/list1"/>
    <dgm:cxn modelId="{CE93DB73-9948-438B-95EC-ACA0C1A06C3E}" type="presOf" srcId="{6D3C07DB-8356-4DD0-ABC0-4BB416E27348}" destId="{E6E4AF1C-3AA5-423C-9472-8E3602E1F807}" srcOrd="1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3A35707E-1F7A-42C9-81D5-1917CB0A9AE0}" type="presOf" srcId="{A6577587-01AF-4F15-9180-181095D1EE09}" destId="{43116931-18A8-41AF-877A-FDD67EDCED98}" srcOrd="1" destOrd="0" presId="urn:microsoft.com/office/officeart/2005/8/layout/list1"/>
    <dgm:cxn modelId="{E34EA936-F222-4429-BC66-8AC487ACAC84}" type="presOf" srcId="{E07E5610-2782-4155-90E1-797582F03B6A}" destId="{FC8B6DE1-1FA7-47AA-B829-729395FE22FE}" srcOrd="0" destOrd="0" presId="urn:microsoft.com/office/officeart/2005/8/layout/list1"/>
    <dgm:cxn modelId="{F814E834-4EE3-4F76-889B-CDCC37618BE5}" srcId="{E07E5610-2782-4155-90E1-797582F03B6A}" destId="{6310BA56-A232-4D40-B385-3A6F83D58CFD}" srcOrd="0" destOrd="0" parTransId="{8374B185-5400-49A5-8409-D992E6B03AEC}" sibTransId="{A8A632F6-3F0C-4347-8725-BC4FC9D110A1}"/>
    <dgm:cxn modelId="{405A5EA8-317B-430F-8DC9-B43413182CBB}" type="presOf" srcId="{AAC1290A-17FF-4410-B2DF-55707D20B53D}" destId="{29BA15E6-5650-4EAD-BC86-89301F08671A}" srcOrd="0" destOrd="0" presId="urn:microsoft.com/office/officeart/2005/8/layout/list1"/>
    <dgm:cxn modelId="{0E74A54F-86BB-41C8-9DE8-190BA2046185}" type="presOf" srcId="{E07E5610-2782-4155-90E1-797582F03B6A}" destId="{FE5B5ADC-46B0-4A7F-8C17-4D6CB27FF397}" srcOrd="1" destOrd="0" presId="urn:microsoft.com/office/officeart/2005/8/layout/list1"/>
    <dgm:cxn modelId="{D2FAEECC-5115-4B56-82AD-EF5A283D542A}" srcId="{EC637B44-9DCC-470D-B23B-9052BB1E969D}" destId="{A6577587-01AF-4F15-9180-181095D1EE09}" srcOrd="2" destOrd="0" parTransId="{F1328DE2-EEE6-40D3-96D0-5B42FA716B57}" sibTransId="{5650F73B-34AC-421E-9D6C-061CF2947C52}"/>
    <dgm:cxn modelId="{867CC2EA-2E16-4AFF-83AB-A98E967578F2}" srcId="{6D3C07DB-8356-4DD0-ABC0-4BB416E27348}" destId="{AAC1290A-17FF-4410-B2DF-55707D20B53D}" srcOrd="0" destOrd="0" parTransId="{8101B70C-2CAF-4E1F-936D-DE8298E3C431}" sibTransId="{DF4F9903-98E0-4386-8515-E62869E6BA39}"/>
    <dgm:cxn modelId="{74CA2FB7-EE72-44AC-9C0E-BF243FB707C5}" type="presOf" srcId="{EC637B44-9DCC-470D-B23B-9052BB1E969D}" destId="{7F431EE4-0B0C-4185-9BE9-F57EB045484F}" srcOrd="0" destOrd="0" presId="urn:microsoft.com/office/officeart/2005/8/layout/list1"/>
    <dgm:cxn modelId="{A4816381-DAAB-429F-9038-7AE924CA2D75}" type="presOf" srcId="{6310BA56-A232-4D40-B385-3A6F83D58CFD}" destId="{87C783AB-3FC9-4CAE-80EA-AE19D7858301}" srcOrd="0" destOrd="0" presId="urn:microsoft.com/office/officeart/2005/8/layout/list1"/>
    <dgm:cxn modelId="{E11F48F5-D1E1-46EA-A6DC-6157B57DC95B}" type="presOf" srcId="{582AB305-11FF-498C-A7D0-6434D2E2856F}" destId="{F2076FE9-DA02-456E-A7D5-423A776FDC3F}" srcOrd="0" destOrd="0" presId="urn:microsoft.com/office/officeart/2005/8/layout/list1"/>
    <dgm:cxn modelId="{B0AE5AC2-530E-4D4B-8BC2-7C6306927D3D}" type="presParOf" srcId="{7F431EE4-0B0C-4185-9BE9-F57EB045484F}" destId="{CD50EDB5-D5B8-4626-89ED-C2DDA2037DED}" srcOrd="0" destOrd="0" presId="urn:microsoft.com/office/officeart/2005/8/layout/list1"/>
    <dgm:cxn modelId="{D9A4C48F-A026-4B63-A573-609CD4FD19BD}" type="presParOf" srcId="{CD50EDB5-D5B8-4626-89ED-C2DDA2037DED}" destId="{55334575-4B91-42C9-B014-47C9E1972937}" srcOrd="0" destOrd="0" presId="urn:microsoft.com/office/officeart/2005/8/layout/list1"/>
    <dgm:cxn modelId="{14922A7C-CCD2-47B3-9D58-910B059E2725}" type="presParOf" srcId="{CD50EDB5-D5B8-4626-89ED-C2DDA2037DED}" destId="{E6E4AF1C-3AA5-423C-9472-8E3602E1F807}" srcOrd="1" destOrd="0" presId="urn:microsoft.com/office/officeart/2005/8/layout/list1"/>
    <dgm:cxn modelId="{209EFB5D-3C8D-45C7-ADD8-F4D050BA8BC2}" type="presParOf" srcId="{7F431EE4-0B0C-4185-9BE9-F57EB045484F}" destId="{E80DACE2-258E-495B-8FB5-B9C2F12AFD8C}" srcOrd="1" destOrd="0" presId="urn:microsoft.com/office/officeart/2005/8/layout/list1"/>
    <dgm:cxn modelId="{B4C50FCB-BFF1-430B-8ABE-A2DDE5EA24BC}" type="presParOf" srcId="{7F431EE4-0B0C-4185-9BE9-F57EB045484F}" destId="{29BA15E6-5650-4EAD-BC86-89301F08671A}" srcOrd="2" destOrd="0" presId="urn:microsoft.com/office/officeart/2005/8/layout/list1"/>
    <dgm:cxn modelId="{8C60D611-7E5E-4103-8857-3B3CC312AE7D}" type="presParOf" srcId="{7F431EE4-0B0C-4185-9BE9-F57EB045484F}" destId="{AC3C4793-DD08-4495-B34A-A08A0ED6EF34}" srcOrd="3" destOrd="0" presId="urn:microsoft.com/office/officeart/2005/8/layout/list1"/>
    <dgm:cxn modelId="{891F93BE-AD7A-44D9-93B5-9C766A7C8BDB}" type="presParOf" srcId="{7F431EE4-0B0C-4185-9BE9-F57EB045484F}" destId="{8D82FD29-8564-4250-881E-A3D1FBDF80F0}" srcOrd="4" destOrd="0" presId="urn:microsoft.com/office/officeart/2005/8/layout/list1"/>
    <dgm:cxn modelId="{1F306340-7436-47FB-BFE9-F6DDE4342A9B}" type="presParOf" srcId="{8D82FD29-8564-4250-881E-A3D1FBDF80F0}" destId="{FC8B6DE1-1FA7-47AA-B829-729395FE22FE}" srcOrd="0" destOrd="0" presId="urn:microsoft.com/office/officeart/2005/8/layout/list1"/>
    <dgm:cxn modelId="{9D0903E7-CC9E-43DC-8947-8BF276752E51}" type="presParOf" srcId="{8D82FD29-8564-4250-881E-A3D1FBDF80F0}" destId="{FE5B5ADC-46B0-4A7F-8C17-4D6CB27FF397}" srcOrd="1" destOrd="0" presId="urn:microsoft.com/office/officeart/2005/8/layout/list1"/>
    <dgm:cxn modelId="{DB6426BA-552A-404F-8980-FBF2B29D2323}" type="presParOf" srcId="{7F431EE4-0B0C-4185-9BE9-F57EB045484F}" destId="{C29F195F-9C89-490F-9498-D86F6F212E17}" srcOrd="5" destOrd="0" presId="urn:microsoft.com/office/officeart/2005/8/layout/list1"/>
    <dgm:cxn modelId="{838DAD1C-56FF-4F1E-96C2-73D038F3C00A}" type="presParOf" srcId="{7F431EE4-0B0C-4185-9BE9-F57EB045484F}" destId="{87C783AB-3FC9-4CAE-80EA-AE19D7858301}" srcOrd="6" destOrd="0" presId="urn:microsoft.com/office/officeart/2005/8/layout/list1"/>
    <dgm:cxn modelId="{C37F5052-5642-4FFC-814A-D5906A4B0A67}" type="presParOf" srcId="{7F431EE4-0B0C-4185-9BE9-F57EB045484F}" destId="{260764FE-46D7-43F7-8CCD-56846EF144F8}" srcOrd="7" destOrd="0" presId="urn:microsoft.com/office/officeart/2005/8/layout/list1"/>
    <dgm:cxn modelId="{E5252933-779C-4737-8A87-E97D618B4800}" type="presParOf" srcId="{7F431EE4-0B0C-4185-9BE9-F57EB045484F}" destId="{77ED2A81-AC15-481B-B1BA-16A6D5F39B90}" srcOrd="8" destOrd="0" presId="urn:microsoft.com/office/officeart/2005/8/layout/list1"/>
    <dgm:cxn modelId="{63248BF4-90EE-489E-8BE0-E3E4FC186484}" type="presParOf" srcId="{77ED2A81-AC15-481B-B1BA-16A6D5F39B90}" destId="{B2C8A3A2-7717-42AE-A429-5455EF8419D9}" srcOrd="0" destOrd="0" presId="urn:microsoft.com/office/officeart/2005/8/layout/list1"/>
    <dgm:cxn modelId="{E5D7BB60-9B38-4020-AB13-A854175E5C85}" type="presParOf" srcId="{77ED2A81-AC15-481B-B1BA-16A6D5F39B90}" destId="{43116931-18A8-41AF-877A-FDD67EDCED98}" srcOrd="1" destOrd="0" presId="urn:microsoft.com/office/officeart/2005/8/layout/list1"/>
    <dgm:cxn modelId="{9C9E753E-A316-48A4-9AD6-6C2E5CE83C3D}" type="presParOf" srcId="{7F431EE4-0B0C-4185-9BE9-F57EB045484F}" destId="{4BFDE0D3-45F2-4616-8C11-C943F293632C}" srcOrd="9" destOrd="0" presId="urn:microsoft.com/office/officeart/2005/8/layout/list1"/>
    <dgm:cxn modelId="{F858E1B2-AA4C-4A19-B5B5-5D047D5AB9A7}" type="presParOf" srcId="{7F431EE4-0B0C-4185-9BE9-F57EB045484F}" destId="{F2076FE9-DA02-456E-A7D5-423A776FDC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1112"/>
          <a:ext cx="8496944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833120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zarząd województwa zobowiązany jest do opracowania wojewódzkiego planu gospodarki odpadami,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opiniowany jest przez organy wykonawcze </a:t>
          </a:r>
          <a:r>
            <a:rPr lang="pl-PL" sz="1800" b="1" kern="1200" dirty="0" smtClean="0"/>
            <a:t>gmin</a:t>
          </a:r>
          <a:r>
            <a:rPr lang="pl-PL" sz="1800" kern="1200" dirty="0" smtClean="0"/>
            <a:t> z obszaru województwa, w tym </a:t>
          </a:r>
          <a:r>
            <a:rPr lang="pl-PL" sz="1800" b="1" kern="1200" dirty="0" smtClean="0"/>
            <a:t>związków międzygminnych</a:t>
          </a:r>
          <a:r>
            <a:rPr lang="pl-PL" sz="1800" kern="1200" dirty="0" smtClean="0"/>
            <a:t>, a w zakresie związanym z ochroną wód – przez właściwego dyrektora </a:t>
          </a:r>
          <a:r>
            <a:rPr lang="pl-PL" sz="1800" b="1" kern="1200" dirty="0" smtClean="0"/>
            <a:t>RZGW</a:t>
          </a:r>
          <a:r>
            <a:rPr lang="pl-PL" sz="1800" b="0" kern="1200" dirty="0" smtClean="0"/>
            <a:t>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1" kern="1200" dirty="0" smtClean="0"/>
            <a:t>następnie</a:t>
          </a:r>
          <a:r>
            <a:rPr lang="pl-PL" sz="1800" kern="1200" dirty="0" smtClean="0"/>
            <a:t> projekt przekazywany jest do </a:t>
          </a:r>
          <a:r>
            <a:rPr lang="pl-PL" sz="1800" b="1" kern="1200" dirty="0" smtClean="0"/>
            <a:t>zaopiniowania</a:t>
          </a:r>
          <a:r>
            <a:rPr lang="pl-PL" sz="1800" kern="1200" dirty="0" smtClean="0"/>
            <a:t> </a:t>
          </a:r>
          <a:r>
            <a:rPr lang="pl-PL" sz="1800" b="1" kern="1200" dirty="0" smtClean="0"/>
            <a:t>i uzgodnienia przez MŚ, 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uchwalany przez sejmik województwa. 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Uchwała w sprawie wykonania wojewódzkiego planu gospodarki odpadami jest </a:t>
          </a:r>
          <a:r>
            <a:rPr lang="pl-PL" sz="1800" b="1" kern="1200" dirty="0" smtClean="0"/>
            <a:t>aktem prawa miejscowego</a:t>
          </a:r>
          <a:r>
            <a:rPr lang="pl-PL" sz="1800" b="0" kern="1200" dirty="0" smtClean="0"/>
            <a:t>.</a:t>
          </a:r>
          <a:endParaRPr lang="pl-PL" sz="1800" b="1" i="1" kern="1200" dirty="0"/>
        </a:p>
      </dsp:txBody>
      <dsp:txXfrm>
        <a:off x="0" y="11112"/>
        <a:ext cx="8496944" cy="3780000"/>
      </dsp:txXfrm>
    </dsp:sp>
    <dsp:sp modelId="{E6E4AF1C-3AA5-423C-9472-8E3602E1F807}">
      <dsp:nvSpPr>
        <dsp:cNvPr id="0" name=""/>
        <dsp:cNvSpPr/>
      </dsp:nvSpPr>
      <dsp:spPr>
        <a:xfrm>
          <a:off x="360040" y="42415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o odpadach z 14 grudnia 2012 r.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(Dz. U. z 2013 r., poz. 21, z późn. zm.)</a:t>
          </a:r>
          <a:endParaRPr lang="pl-PL" sz="1800" b="1" i="1" kern="1200" dirty="0"/>
        </a:p>
      </dsp:txBody>
      <dsp:txXfrm>
        <a:off x="360040" y="42415"/>
        <a:ext cx="8090343" cy="587613"/>
      </dsp:txXfrm>
    </dsp:sp>
    <dsp:sp modelId="{87C783AB-3FC9-4CAE-80EA-AE19D7858301}">
      <dsp:nvSpPr>
        <dsp:cNvPr id="0" name=""/>
        <dsp:cNvSpPr/>
      </dsp:nvSpPr>
      <dsp:spPr>
        <a:xfrm>
          <a:off x="0" y="4597512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4007112"/>
          <a:ext cx="8090343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3 października 2008 r. o udostępnianiu informacji </a:t>
          </a:r>
          <a:br>
            <a:rPr lang="pl-PL" sz="1800" b="1" i="1" kern="1200" dirty="0" smtClean="0"/>
          </a:br>
          <a:r>
            <a:rPr lang="pl-PL" sz="1800" b="1" i="1" kern="1200" dirty="0" smtClean="0"/>
            <a:t>o środowisku i jego ochronie, udziale społeczeństwa w ochronie środowiska oraz o ocenach oddziaływania na środowisko</a:t>
          </a:r>
          <a:br>
            <a:rPr lang="pl-PL" sz="1800" b="1" i="1" kern="1200" dirty="0" smtClean="0"/>
          </a:br>
          <a:r>
            <a:rPr lang="pl-PL" sz="1800" b="1" i="1" kern="1200" dirty="0" smtClean="0"/>
            <a:t>(Dz. U. z 2016, poz. 352, z późn. zm.)</a:t>
          </a:r>
          <a:endParaRPr lang="pl-PL" sz="1800" b="1" i="1" kern="1200" dirty="0"/>
        </a:p>
      </dsp:txBody>
      <dsp:txXfrm>
        <a:off x="404517" y="4007112"/>
        <a:ext cx="8090343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5151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4AF1C-3AA5-423C-9472-8E3602E1F807}">
      <dsp:nvSpPr>
        <dsp:cNvPr id="0" name=""/>
        <dsp:cNvSpPr/>
      </dsp:nvSpPr>
      <dsp:spPr>
        <a:xfrm>
          <a:off x="404517" y="519640"/>
          <a:ext cx="8090343" cy="95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13 września 1996 r. o utrzymaniu czystości i porządku w gminach (Dz. U. t. j. z 2016 r., poz. 250)</a:t>
          </a:r>
          <a:endParaRPr lang="pl-PL" sz="1800" b="1" i="1" kern="1200" dirty="0"/>
        </a:p>
      </dsp:txBody>
      <dsp:txXfrm>
        <a:off x="404517" y="519640"/>
        <a:ext cx="8090343" cy="954871"/>
      </dsp:txXfrm>
    </dsp:sp>
    <dsp:sp modelId="{87C783AB-3FC9-4CAE-80EA-AE19D7858301}">
      <dsp:nvSpPr>
        <dsp:cNvPr id="0" name=""/>
        <dsp:cNvSpPr/>
      </dsp:nvSpPr>
      <dsp:spPr>
        <a:xfrm>
          <a:off x="0" y="34635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2504112"/>
          <a:ext cx="8090343" cy="191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</a:t>
          </a:r>
          <a:r>
            <a:rPr lang="pl-PL" sz="1800" b="1" i="1" kern="1200" dirty="0" err="1" smtClean="0"/>
            <a:t>Dz.U</a:t>
          </a:r>
          <a:r>
            <a:rPr lang="pl-PL" sz="1800" b="1" i="1" kern="1200" dirty="0" smtClean="0"/>
            <a:t>. z 2015 r., poz. 1016)</a:t>
          </a:r>
          <a:endParaRPr lang="pl-PL" sz="1800" b="1" i="1" kern="1200" dirty="0"/>
        </a:p>
      </dsp:txBody>
      <dsp:txXfrm>
        <a:off x="404517" y="2504112"/>
        <a:ext cx="8090343" cy="191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35469"/>
          <a:ext cx="8640960" cy="5581154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0635" tIns="1208024" rIns="670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2000" kern="12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zwiększanie świadomości społeczeństwa na temat właściwego gospodarowania odpadami komunalnymi, w tym odpadami żywności i innymi odpadami ulegającymi biodegradacji;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doprowadzenie do funkcjonowania systemów zagospodarowania odpadów zgodnie z hierarchią sposobów postępowania z odpadami.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 </a:t>
          </a:r>
          <a:r>
            <a:rPr lang="pl-PL" sz="2000" b="1" kern="1200" dirty="0" smtClean="0"/>
            <a:t>do 2020 r. </a:t>
          </a:r>
          <a:r>
            <a:rPr lang="pl-PL" sz="2000" kern="1200" dirty="0" smtClean="0"/>
            <a:t>recyklingowi powinno być poddawane 50% odpadów komunalnych, zaś termicznemu przekształcaniu nie więcej niż 30% odpadów,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do 2025 r. </a:t>
          </a:r>
          <a:r>
            <a:rPr lang="pl-PL" sz="2000" kern="1200" dirty="0" smtClean="0"/>
            <a:t>recyklingowi powinno być poddawane 60% odpadów komunalnych</a:t>
          </a:r>
          <a:r>
            <a:rPr lang="pl-PL" sz="1700" kern="1200" dirty="0" smtClean="0"/>
            <a:t>,</a:t>
          </a:r>
        </a:p>
      </dsp:txBody>
      <dsp:txXfrm>
        <a:off x="0" y="35469"/>
        <a:ext cx="8640960" cy="5581154"/>
      </dsp:txXfrm>
    </dsp:sp>
    <dsp:sp modelId="{E6E4AF1C-3AA5-423C-9472-8E3602E1F807}">
      <dsp:nvSpPr>
        <dsp:cNvPr id="0" name=""/>
        <dsp:cNvSpPr/>
      </dsp:nvSpPr>
      <dsp:spPr>
        <a:xfrm>
          <a:off x="411373" y="21775"/>
          <a:ext cx="8227468" cy="8520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Odpady komunalne, w tym odpady żywności i inne odpady ulegające biodegradacji</a:t>
          </a:r>
          <a:endParaRPr lang="pl-PL" sz="1800" b="1" i="0" kern="1200" dirty="0"/>
        </a:p>
      </dsp:txBody>
      <dsp:txXfrm>
        <a:off x="411373" y="21775"/>
        <a:ext cx="8227468" cy="8520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63864"/>
          <a:ext cx="8496944" cy="555275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833120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0" kern="1200" dirty="0" smtClean="0"/>
            <a:t> </a:t>
          </a:r>
          <a:r>
            <a:rPr lang="pl-PL" sz="1700" kern="12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i="0" kern="1200" dirty="0" smtClean="0"/>
            <a:t> </a:t>
          </a:r>
          <a:r>
            <a:rPr lang="pl-PL" sz="1700" kern="12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zaprzestanie składowania odpadów ulegających biodegradacji selektywnie zebranych;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zmniejszenie liczby miejsc nielegalnego składowania odpadów komunalnych;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utworzenie systemu monitorowania gospodarki odpadami komunalnymi;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kern="1200" dirty="0" err="1" smtClean="0"/>
            <a:t>12</a:t>
          </a:r>
          <a:r>
            <a:rPr lang="pl-PL" sz="1700" kern="1200" dirty="0" smtClean="0"/>
            <a:t>);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zbilansowanie funkcjonowania systemu gospodarki odpadami komunalnymi w świetle obowiązującego </a:t>
          </a:r>
          <a:r>
            <a:rPr lang="pl-PL" sz="1700" b="1" kern="1200" dirty="0" smtClean="0"/>
            <a:t>zakazu składowania określonych frakcji odpadów </a:t>
          </a:r>
          <a:r>
            <a:rPr lang="pl-PL" sz="1700" kern="1200" dirty="0" smtClean="0"/>
            <a:t>komunalnych i pochodzących z przetwarzania odpadów komunalnych, w tym odpadów </a:t>
          </a:r>
          <a:r>
            <a:rPr lang="pl-PL" sz="1700" b="1" kern="1200" dirty="0" smtClean="0"/>
            <a:t>o zawartości ogólnego węgla organicznego powyżej 5% </a:t>
          </a:r>
          <a:r>
            <a:rPr lang="pl-PL" sz="1700" b="1" kern="1200" dirty="0" err="1" smtClean="0"/>
            <a:t>s.m</a:t>
          </a:r>
          <a:r>
            <a:rPr lang="pl-PL" sz="1700" kern="1200" dirty="0" smtClean="0"/>
            <a:t>., od 1 stycznia 2016 r.</a:t>
          </a:r>
        </a:p>
      </dsp:txBody>
      <dsp:txXfrm>
        <a:off x="0" y="63864"/>
        <a:ext cx="8496944" cy="5552759"/>
      </dsp:txXfrm>
    </dsp:sp>
    <dsp:sp modelId="{E6E4AF1C-3AA5-423C-9472-8E3602E1F807}">
      <dsp:nvSpPr>
        <dsp:cNvPr id="0" name=""/>
        <dsp:cNvSpPr/>
      </dsp:nvSpPr>
      <dsp:spPr>
        <a:xfrm>
          <a:off x="404517" y="34718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Odpady komunalne, w tym odpady żywności i inne odpady ulegające biodegradacji</a:t>
          </a:r>
          <a:endParaRPr lang="pl-PL" sz="1800" b="1" i="1" kern="1200" dirty="0"/>
        </a:p>
      </dsp:txBody>
      <dsp:txXfrm>
        <a:off x="404517" y="34718"/>
        <a:ext cx="8090343" cy="5876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2910"/>
          <a:ext cx="8496944" cy="23373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Kluczowy element – weryfikacja podziału na regiony od uchwalenia WPGO w 2012 r.</a:t>
          </a:r>
          <a:endParaRPr lang="pl-PL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 Spotkanie informacyjne– 17 grudnia 2015 r. – opinia </a:t>
          </a:r>
          <a:r>
            <a:rPr lang="pl-PL" sz="1800" b="0" i="0" kern="1200" dirty="0" err="1" smtClean="0"/>
            <a:t>ws</a:t>
          </a:r>
          <a:r>
            <a:rPr lang="pl-PL" sz="1800" b="0" i="0" kern="1200" dirty="0" smtClean="0"/>
            <a:t>. podziału województwa na regiony.</a:t>
          </a:r>
          <a:endParaRPr lang="pl-PL" sz="1800" b="0" i="0" kern="1200" dirty="0"/>
        </a:p>
      </dsp:txBody>
      <dsp:txXfrm>
        <a:off x="0" y="12910"/>
        <a:ext cx="8496944" cy="2337300"/>
      </dsp:txXfrm>
    </dsp:sp>
    <dsp:sp modelId="{E6E4AF1C-3AA5-423C-9472-8E3602E1F807}">
      <dsp:nvSpPr>
        <dsp:cNvPr id="0" name=""/>
        <dsp:cNvSpPr/>
      </dsp:nvSpPr>
      <dsp:spPr>
        <a:xfrm>
          <a:off x="404517" y="16602"/>
          <a:ext cx="8090343" cy="7785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 smtClean="0"/>
            <a:t>Aktualizacja WPGO wraz z PI w zakresie odpadów komunalnych</a:t>
          </a:r>
          <a:endParaRPr lang="pl-PL" sz="1800" b="1" i="0" kern="1200" dirty="0"/>
        </a:p>
      </dsp:txBody>
      <dsp:txXfrm>
        <a:off x="404517" y="16602"/>
        <a:ext cx="8090343" cy="778587"/>
      </dsp:txXfrm>
    </dsp:sp>
    <dsp:sp modelId="{87C783AB-3FC9-4CAE-80EA-AE19D7858301}">
      <dsp:nvSpPr>
        <dsp:cNvPr id="0" name=""/>
        <dsp:cNvSpPr/>
      </dsp:nvSpPr>
      <dsp:spPr>
        <a:xfrm>
          <a:off x="0" y="3418690"/>
          <a:ext cx="8496944" cy="17529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1" kern="1200" dirty="0" smtClean="0"/>
            <a:t>Wymóg prawny, zawiera planowane instalacje ze wskazaniem tylko tych zasadnych do budowy</a:t>
          </a:r>
          <a:endParaRPr lang="pl-PL" sz="1800" b="0" i="0" kern="1200" dirty="0"/>
        </a:p>
      </dsp:txBody>
      <dsp:txXfrm>
        <a:off x="0" y="3418690"/>
        <a:ext cx="8496944" cy="1752975"/>
      </dsp:txXfrm>
    </dsp:sp>
    <dsp:sp modelId="{FE5B5ADC-46B0-4A7F-8C17-4D6CB27FF397}">
      <dsp:nvSpPr>
        <dsp:cNvPr id="0" name=""/>
        <dsp:cNvSpPr/>
      </dsp:nvSpPr>
      <dsp:spPr>
        <a:xfrm>
          <a:off x="406600" y="2593901"/>
          <a:ext cx="8090343" cy="15645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Załącznik 1 – Plan Inwestycyjny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l-PL" sz="1800" b="1" i="0" kern="1200" dirty="0"/>
        </a:p>
      </dsp:txBody>
      <dsp:txXfrm>
        <a:off x="406600" y="2593901"/>
        <a:ext cx="8090343" cy="1564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5051"/>
          <a:ext cx="8496944" cy="14994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pozyskane informacje w zakresie przynależności do regionów w tym m.in.: dane </a:t>
          </a:r>
          <a:br>
            <a:rPr lang="pl-PL" sz="1600" b="0" i="1" kern="1200" dirty="0" smtClean="0"/>
          </a:br>
          <a:r>
            <a:rPr lang="pl-PL" sz="1600" b="0" i="1" kern="1200" dirty="0" smtClean="0"/>
            <a:t>o planowanych inwestycjach gminnych, dane o stawkach za odbiór odpadów, problemy w gospodarce odpadami</a:t>
          </a:r>
          <a:endParaRPr lang="pl-PL" sz="1600" b="0" i="1" kern="1200" dirty="0"/>
        </a:p>
      </dsp:txBody>
      <dsp:txXfrm>
        <a:off x="0" y="15051"/>
        <a:ext cx="8496944" cy="1499400"/>
      </dsp:txXfrm>
    </dsp:sp>
    <dsp:sp modelId="{E6E4AF1C-3AA5-423C-9472-8E3602E1F807}">
      <dsp:nvSpPr>
        <dsp:cNvPr id="0" name=""/>
        <dsp:cNvSpPr/>
      </dsp:nvSpPr>
      <dsp:spPr>
        <a:xfrm>
          <a:off x="404517" y="17420"/>
          <a:ext cx="8090343" cy="499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gminnych</a:t>
          </a:r>
          <a:endParaRPr lang="pl-PL" sz="1800" b="1" i="0" kern="1200" dirty="0"/>
        </a:p>
      </dsp:txBody>
      <dsp:txXfrm>
        <a:off x="404517" y="17420"/>
        <a:ext cx="8090343" cy="499471"/>
      </dsp:txXfrm>
    </dsp:sp>
    <dsp:sp modelId="{87C783AB-3FC9-4CAE-80EA-AE19D7858301}">
      <dsp:nvSpPr>
        <dsp:cNvPr id="0" name=""/>
        <dsp:cNvSpPr/>
      </dsp:nvSpPr>
      <dsp:spPr>
        <a:xfrm>
          <a:off x="0" y="2199892"/>
          <a:ext cx="8496944" cy="1071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istniejące i planowane instalacje, w tym składowiska</a:t>
          </a:r>
          <a:endParaRPr lang="pl-PL" sz="1600" b="0" i="1" kern="1200" dirty="0"/>
        </a:p>
      </dsp:txBody>
      <dsp:txXfrm>
        <a:off x="0" y="2199892"/>
        <a:ext cx="8496944" cy="1071000"/>
      </dsp:txXfrm>
    </dsp:sp>
    <dsp:sp modelId="{FE5B5ADC-46B0-4A7F-8C17-4D6CB27FF397}">
      <dsp:nvSpPr>
        <dsp:cNvPr id="0" name=""/>
        <dsp:cNvSpPr/>
      </dsp:nvSpPr>
      <dsp:spPr>
        <a:xfrm>
          <a:off x="404517" y="169805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zarządzających instalacjami</a:t>
          </a:r>
          <a:endParaRPr lang="pl-PL" sz="1800" b="1" i="0" kern="1200" dirty="0"/>
        </a:p>
      </dsp:txBody>
      <dsp:txXfrm>
        <a:off x="404517" y="1698052"/>
        <a:ext cx="8090343" cy="1003680"/>
      </dsp:txXfrm>
    </dsp:sp>
    <dsp:sp modelId="{F2076FE9-DA02-456E-A7D5-423A776FDC3F}">
      <dsp:nvSpPr>
        <dsp:cNvPr id="0" name=""/>
        <dsp:cNvSpPr/>
      </dsp:nvSpPr>
      <dsp:spPr>
        <a:xfrm>
          <a:off x="0" y="3956332"/>
          <a:ext cx="8496944" cy="128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dane ilościowe w podziale na kody odpadów i instalacje, do których te odpady zostały przekazane </a:t>
          </a:r>
          <a:endParaRPr lang="pl-PL" sz="1600" b="0" i="1" kern="1200" dirty="0"/>
        </a:p>
      </dsp:txBody>
      <dsp:txXfrm>
        <a:off x="0" y="3956332"/>
        <a:ext cx="8496944" cy="1285200"/>
      </dsp:txXfrm>
    </dsp:sp>
    <dsp:sp modelId="{43116931-18A8-41AF-877A-FDD67EDCED98}">
      <dsp:nvSpPr>
        <dsp:cNvPr id="0" name=""/>
        <dsp:cNvSpPr/>
      </dsp:nvSpPr>
      <dsp:spPr>
        <a:xfrm>
          <a:off x="404517" y="345449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kern="1200" dirty="0" smtClean="0">
              <a:solidFill>
                <a:schemeClr val="tx1"/>
              </a:solidFill>
            </a:rPr>
          </a:br>
          <a:r>
            <a:rPr lang="pl-PL" sz="1800" b="1" i="0" kern="120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kern="1200" dirty="0">
            <a:solidFill>
              <a:schemeClr val="tx1"/>
            </a:solidFill>
          </a:endParaRPr>
        </a:p>
      </dsp:txBody>
      <dsp:txXfrm>
        <a:off x="404517" y="3454492"/>
        <a:ext cx="8090343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5CB2-0E67-4DEC-A7D8-7FB7946A87E1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29B0-4527-44B0-AB5B-14D192AA0C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33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D04-E0D4-4FEE-866D-63F97A8D1EAF}" type="datetimeFigureOut">
              <a:rPr lang="pl-PL" smtClean="0"/>
              <a:pPr/>
              <a:t>2016-08-10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2348880"/>
            <a:ext cx="813690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Aktualizacja Wojewódzkiego Planu Gospodarki Odpadami wraz z Planem Inwestycyjnym </a:t>
            </a:r>
            <a:br>
              <a:rPr lang="pl-PL" sz="3600" dirty="0" smtClean="0"/>
            </a:br>
            <a:r>
              <a:rPr lang="pl-PL" sz="3600" dirty="0" smtClean="0"/>
              <a:t>w zakresie odpadów komunalnych </a:t>
            </a:r>
          </a:p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SPOTKANIE KONSULTACYJNE</a:t>
            </a:r>
            <a:endParaRPr lang="pl-PL" sz="28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algn="r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</a:pP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</a:rPr>
              <a:t>Zielona Góra, 10 sierpień 2016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8052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odebranych odpadów komunalnych ogółem: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2012 r. - 240 576,65 Mg,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2013 r. – 123 234,96 Mg,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 2014 r. – 345 199,7 Mg,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niesegregowane (zmieszane) odpady komunalne - 258 964,2,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tj. ok. 75%,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odpady ulegające biodegradacji – 26 200,6 Mg, tj. ok. 7,6%,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selektywnie zebrane 4 frakcje: papier, metal, tworzywa sztuczne, szkło - 23 176,7 Mg, tj. ok. 7%.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osiągnięte poziomy składowania OKUB – 27,7% (dopuszczalny 75%).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PSZOK – 54.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2453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roku 2014 na terenie województwa lubuskiego zmieszane odpady przetwarzane były w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  instalacjach MBP (RIPOK): ZUO Sp. z o.o. w Gorzowie Wielkopolskim (obecnie INNEKO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Wexpool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Sp. z o.o. w m. Zbąszynek;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ZGKiM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 Zielonej Górze, TEW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 Nowa Sól, AGMAREX w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Sp. z 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 kompostowniach (RIPOK): CZG-12 w m. Sulęcin, ZUO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Gorzowie Wielkopolskim (obecnie INNEKO Sp. z o.o.), TEW Sp. z o.o.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 Nowa Sól, AGMAREX w 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 składowiskach o statusie RIPOK: m. Kunowice,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Długoszyn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Gorzów Wlkp. (obecnie INNEKO Sp. z o.o.), m. Kartowice,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Stypułów.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176464" cy="3024336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Podział województwa na regiony</a:t>
            </a:r>
            <a:br>
              <a:rPr lang="pl-PL" altLang="pl-PL" dirty="0" smtClean="0"/>
            </a:br>
            <a:endParaRPr lang="pl-PL" dirty="0"/>
          </a:p>
        </p:txBody>
      </p:sp>
      <p:pic>
        <p:nvPicPr>
          <p:cNvPr id="10" name="Obraz 9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661" y="0"/>
            <a:ext cx="4719338" cy="66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3933056"/>
            <a:ext cx="417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związków </a:t>
            </a:r>
            <a:b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i porozumień międzygminnych</a:t>
            </a:r>
          </a:p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PSZOK</a:t>
            </a:r>
            <a:endParaRPr lang="pl-PL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816424" cy="1656184"/>
          </a:xfrm>
        </p:spPr>
        <p:txBody>
          <a:bodyPr>
            <a:normAutofit/>
          </a:bodyPr>
          <a:lstStyle/>
          <a:p>
            <a:r>
              <a:rPr lang="pl-PL" altLang="pl-PL" sz="4000" dirty="0" smtClean="0"/>
              <a:t>Region wschodni</a:t>
            </a:r>
            <a:endParaRPr lang="pl-PL" sz="4000" dirty="0"/>
          </a:p>
        </p:txBody>
      </p:sp>
      <p:pic>
        <p:nvPicPr>
          <p:cNvPr id="7" name="Obraz 6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188640"/>
            <a:ext cx="4596333" cy="59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79512" y="2420888"/>
            <a:ext cx="4283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7CC1"/>
              </a:buClr>
              <a:buFont typeface="Arial" pitchFamily="34" charset="0"/>
              <a:buChar char="•"/>
            </a:pPr>
            <a:r>
              <a:rPr lang="pl-PL" sz="2000" dirty="0" smtClean="0"/>
              <a:t>  w2015 r. zamieszkiwało 434 578 osób, 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2000" dirty="0" smtClean="0"/>
              <a:t>  do regionu należy 33 gminy,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1 gmina z województwa dolnośląskiego (Niechlów)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Eko-Przyszłość z siedzibą </a:t>
            </a:r>
            <a:br>
              <a:rPr lang="pl-PL" sz="2000" dirty="0" smtClean="0"/>
            </a:br>
            <a:r>
              <a:rPr lang="pl-PL" sz="2000" dirty="0" smtClean="0"/>
              <a:t>w Nowej Soli, do którego należy 13 gmin: Bytom Odrzański, Kolsko, Nowe Miasteczko, Kożuchów, Nowa Sól-gmina, Nowa Sól-miasto, Otyń, Siedlisko, Sława, Szlichtyngowa, Wschowa, Bojadła i Kargowa.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720080"/>
          </a:xfrm>
        </p:spPr>
        <p:txBody>
          <a:bodyPr>
            <a:noAutofit/>
          </a:bodyPr>
          <a:lstStyle/>
          <a:p>
            <a:r>
              <a:rPr lang="pl-PL" sz="2200" dirty="0" smtClean="0"/>
              <a:t>Prognozowana masa odpadów do zebrania/odebrania </a:t>
            </a:r>
            <a:br>
              <a:rPr lang="pl-PL" sz="2200" dirty="0" smtClean="0"/>
            </a:br>
            <a:r>
              <a:rPr lang="pl-PL" sz="2200" dirty="0" smtClean="0"/>
              <a:t>w regionie wschodnim w latach 2016-2022 </a:t>
            </a:r>
            <a:endParaRPr lang="pl-PL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2277300"/>
          <a:ext cx="8280918" cy="3441192"/>
        </p:xfrm>
        <a:graphic>
          <a:graphicData uri="http://schemas.openxmlformats.org/drawingml/2006/table">
            <a:tbl>
              <a:tblPr/>
              <a:tblGrid>
                <a:gridCol w="2592287"/>
                <a:gridCol w="864096"/>
                <a:gridCol w="720080"/>
                <a:gridCol w="864096"/>
                <a:gridCol w="784238"/>
                <a:gridCol w="834717"/>
                <a:gridCol w="834717"/>
                <a:gridCol w="786687"/>
              </a:tblGrid>
              <a:tr h="1577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Rodzaj/grupa odpadów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Prognozowana masa odpadów 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77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Zmieszane odpady komunalne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(20 03 01)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124 362    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120 867    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117 341    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111 433    </a:t>
                      </a:r>
                      <a:endParaRPr lang="pl-PL" sz="15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105 510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99 822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95 314    </a:t>
                      </a:r>
                      <a:endParaRPr lang="pl-PL" sz="15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Odpady ulegające biodegradacji, w tym 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12 484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13 817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15 290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16 772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18 236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19 652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21 361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11 808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13 068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14 459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15 851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17 215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18 520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20 106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frakcje (papier, tworzywa sztuczne, szkło i metale)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19 439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22 614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26 011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29 739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33 285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36 923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40 565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budowlane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8 493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8 646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8 798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8 951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9 095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9 237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9 376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Pozostałość po przetworzeniu, przeznaczona do składowania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62 181</a:t>
                      </a:r>
                      <a:endParaRPr lang="pl-PL" sz="15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60 433,5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58 670,5</a:t>
                      </a:r>
                      <a:endParaRPr lang="pl-PL" sz="15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55 716,5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52 755</a:t>
                      </a:r>
                      <a:endParaRPr lang="pl-PL" sz="15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49 911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47 657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936104"/>
          </a:xfrm>
        </p:spPr>
        <p:txBody>
          <a:bodyPr>
            <a:normAutofit/>
          </a:bodyPr>
          <a:lstStyle/>
          <a:p>
            <a:r>
              <a:rPr lang="pl-PL" sz="2200" dirty="0" smtClean="0"/>
              <a:t>Bilans mocy przerobowych RIPOK, w stosunku do prognozowanej masy wytwarzanych odpadów komunalnych w regionie wschodnim 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2060848"/>
          <a:ext cx="8964488" cy="4045242"/>
        </p:xfrm>
        <a:graphic>
          <a:graphicData uri="http://schemas.openxmlformats.org/drawingml/2006/table">
            <a:tbl>
              <a:tblPr/>
              <a:tblGrid>
                <a:gridCol w="721868"/>
                <a:gridCol w="901622"/>
                <a:gridCol w="1270557"/>
                <a:gridCol w="1482317"/>
                <a:gridCol w="988211"/>
                <a:gridCol w="1270557"/>
                <a:gridCol w="1411730"/>
                <a:gridCol w="917626"/>
              </a:tblGrid>
              <a:tr h="1944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Rodzaj instalacji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Masa odpadów do przetworzenia w 2014 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2016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dla 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Prognozowana masa odpadów do przetworzenia w 2018 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2018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 dla 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91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Instalacja MBP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1)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cz. mech.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116 829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167 300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+50 471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117 341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167 300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+49 959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cz. biol.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58 414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94 637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+36 222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58 670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94 637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+35 967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Kompostownia odpadów zielonych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7)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9 006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38 010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+29 004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15 290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38 010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+22 720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[m³]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33 405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1 884 483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+1 884 483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187 036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1,) 2)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1 896 152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+1 896 152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instalacje do mechaniczno-biologicznego przetwarzania zmieszanych odpadów komunalnych na terenie regionu wschodniego 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8" y="2420888"/>
          <a:ext cx="8496942" cy="3925824"/>
        </p:xfrm>
        <a:graphic>
          <a:graphicData uri="http://schemas.openxmlformats.org/drawingml/2006/table">
            <a:tbl>
              <a:tblPr/>
              <a:tblGrid>
                <a:gridCol w="534828"/>
                <a:gridCol w="1193364"/>
                <a:gridCol w="1910199"/>
                <a:gridCol w="2042664"/>
                <a:gridCol w="1408793"/>
                <a:gridCol w="1407094"/>
              </a:tblGrid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odpowiedzialny za eksploatację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mechanicznej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biologicznej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Sulechów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MBP, Nowy Świat, 66-100 Sulechów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Exped Eco Sp. z 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37 300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21 500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Nowa Sól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MBP, ul. Szosa Bytomska 1, 67-100 </a:t>
                      </a:r>
                      <a:r>
                        <a:rPr lang="pl-PL" sz="1600" kern="1200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Kiełcz</a:t>
                      </a:r>
                      <a:endParaRPr lang="pl-PL" sz="1600" kern="120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Toensmeier Zachód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MBP Al. Zjednoczenia 110, 65-120 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Zakład Gospodarki Komunalnej i Mieszkaniowej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23 137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Szprotawa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MBP Kartowice 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SITA ZACHÓD Sp. z 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400" kern="120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167 300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94 637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kompostownie odpadów zielonych i innych odpadów ulegających biodegradacji zbieranych selektywnie na terenie regionu wschodniego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2409063"/>
          <a:ext cx="8424936" cy="3353562"/>
        </p:xfrm>
        <a:graphic>
          <a:graphicData uri="http://schemas.openxmlformats.org/drawingml/2006/table">
            <a:tbl>
              <a:tblPr/>
              <a:tblGrid>
                <a:gridCol w="530296"/>
                <a:gridCol w="1053880"/>
                <a:gridCol w="2448272"/>
                <a:gridCol w="2629991"/>
                <a:gridCol w="1762497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Zdolność przerobowa roczna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Sulechów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Kompostownia- płyta kompostowa, Nowy Świat, 66-100 Sulechów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 err="1">
                          <a:latin typeface="Arial Narrow"/>
                          <a:ea typeface="Times New Roman"/>
                          <a:cs typeface="Times New Roman"/>
                        </a:rPr>
                        <a:t>Exped</a:t>
                      </a: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 Eco Sp. z 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2 710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Nowa Sól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Kompostownia - ul. Szosa Bytomska 1, 67-100 </a:t>
                      </a:r>
                      <a:r>
                        <a:rPr lang="pl-PL" sz="1500" dirty="0" err="1">
                          <a:latin typeface="Arial Narrow"/>
                          <a:ea typeface="Times New Roman"/>
                          <a:cs typeface="Times New Roman"/>
                        </a:rPr>
                        <a:t>Kiełcz</a:t>
                      </a:r>
                      <a:endParaRPr lang="pl-PL" sz="15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 err="1">
                          <a:latin typeface="Arial Narrow"/>
                          <a:ea typeface="Times New Roman"/>
                          <a:cs typeface="Times New Roman"/>
                        </a:rPr>
                        <a:t>Toensmeier</a:t>
                      </a: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 Zachód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2 000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Szprotawa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Kompostownia – Kartowice 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SITA ZACHÓD Sp. z 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30 000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>
                          <a:latin typeface="Arial Narrow"/>
                          <a:ea typeface="Times New Roman"/>
                          <a:cs typeface="Times New Roman"/>
                        </a:rPr>
                        <a:t>Kompostownia Al. Zjednoczenia 110, 65-120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Zakład Gospodarki Komunalnej i Mieszkaniowej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Arial Narrow"/>
                          <a:ea typeface="Times New Roman"/>
                          <a:cs typeface="Times New Roman"/>
                        </a:rPr>
                        <a:t>3 300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8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8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8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38 010</a:t>
                      </a:r>
                      <a:endParaRPr lang="pl-PL" sz="18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04056"/>
          </a:xfrm>
        </p:spPr>
        <p:txBody>
          <a:bodyPr>
            <a:norm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Istniejące regionalne składowiska odpadów komunalnych na terenie regionu wschodniego</a:t>
            </a:r>
            <a:endParaRPr lang="pl-PL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520" y="1556792"/>
          <a:ext cx="8424935" cy="4632960"/>
        </p:xfrm>
        <a:graphic>
          <a:graphicData uri="http://schemas.openxmlformats.org/drawingml/2006/table">
            <a:tbl>
              <a:tblPr/>
              <a:tblGrid>
                <a:gridCol w="374067"/>
                <a:gridCol w="922077"/>
                <a:gridCol w="2016224"/>
                <a:gridCol w="1656184"/>
                <a:gridCol w="1296144"/>
                <a:gridCol w="1080120"/>
                <a:gridCol w="1080119"/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składowiska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całkowita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wypełniona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pozostała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Kożuchów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 w Stypułowie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„USKOM" Sp. z o. o. w Kożuchowie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105 640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85 545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20 095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Sulechów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komunalnych, Sulechów Nowy Świat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latin typeface="Arial Narrow"/>
                          <a:ea typeface="Times New Roman"/>
                          <a:cs typeface="Times New Roman"/>
                        </a:rPr>
                        <a:t>Exped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 Eco Sp. z o.o.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Nowy Świat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176 900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106 595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70 305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Zielona Góra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komunalnych, 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Zakład Gospodarki Komunalnej i Mieszkaniowej 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4 271 499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3 248 341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1 023 158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Szprotawa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 Kartowice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SITA ZACHÓD Sp. z o.o.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1 164 463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653 679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510 784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5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Nowa Sól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 Kiełcz 67-100 Nowa Sól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MZGK Sp. z o.o. 67-100 Nowa Sól ul. Konstruktorów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711 200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451 059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260 141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1 884 483</a:t>
                      </a:r>
                      <a:endParaRPr lang="pl-PL" sz="16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wschodni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1999" cy="6858000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248472" cy="5184576"/>
          </a:xfrm>
        </p:spPr>
        <p:txBody>
          <a:bodyPr>
            <a:normAutofit/>
          </a:bodyPr>
          <a:lstStyle/>
          <a:p>
            <a:r>
              <a:rPr lang="pl-PL" sz="1700" dirty="0" smtClean="0">
                <a:solidFill>
                  <a:schemeClr val="tx1"/>
                </a:solidFill>
              </a:rPr>
              <a:t>za zmianą opowiedziało się łącznie12 gmin  (Bobrowice, Bytnica, Dobiegniew, Drezdenko, Gubin-gmina, Krosno Odrzańskie, Maszewo, Niechlów, Nowogród Bobrzański, Stare Kurowo, Strzelce Krajeńskie i Zwierzyn);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4 gminy ze związku „</a:t>
            </a:r>
            <a:r>
              <a:rPr lang="pl-PL" sz="1700" dirty="0" err="1" smtClean="0">
                <a:solidFill>
                  <a:schemeClr val="tx1"/>
                </a:solidFill>
              </a:rPr>
              <a:t>Odra-Nysa-Bóbr</a:t>
            </a:r>
            <a:r>
              <a:rPr lang="pl-PL" sz="1700" dirty="0" smtClean="0">
                <a:solidFill>
                  <a:schemeClr val="tx1"/>
                </a:solidFill>
              </a:rPr>
              <a:t>” oraz 2 gminy Krosno Odrzańskie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Nowogród B.– przejście z regionu zachodniego </a:t>
            </a:r>
            <a:r>
              <a:rPr lang="pl-PL" sz="1700" b="1" dirty="0" smtClean="0">
                <a:solidFill>
                  <a:schemeClr val="tx1"/>
                </a:solidFill>
              </a:rPr>
              <a:t>do wschodniego </a:t>
            </a:r>
            <a:r>
              <a:rPr lang="pl-PL" sz="1700" dirty="0" smtClean="0">
                <a:solidFill>
                  <a:schemeClr val="tx1"/>
                </a:solidFill>
              </a:rPr>
              <a:t>(Bobrowice, Bytnica, Gubin – gm. i Maszewo);</a:t>
            </a:r>
          </a:p>
          <a:p>
            <a:pPr lvl="0"/>
            <a:r>
              <a:rPr lang="pl-PL" sz="1700" dirty="0" smtClean="0"/>
              <a:t>4</a:t>
            </a:r>
            <a:r>
              <a:rPr lang="pl-PL" sz="1700" dirty="0" smtClean="0">
                <a:solidFill>
                  <a:schemeClr val="tx1"/>
                </a:solidFill>
              </a:rPr>
              <a:t> gminy ze związku SGO5 – obecnie </a:t>
            </a:r>
            <a:r>
              <a:rPr lang="pl-PL" sz="1700" dirty="0" err="1" smtClean="0">
                <a:solidFill>
                  <a:schemeClr val="tx1"/>
                </a:solidFill>
              </a:rPr>
              <a:t>reg</a:t>
            </a:r>
            <a:r>
              <a:rPr lang="pl-PL" sz="1700" dirty="0" smtClean="0">
                <a:solidFill>
                  <a:schemeClr val="tx1"/>
                </a:solidFill>
              </a:rPr>
              <a:t>. północny (Dobiegniew, Stare Kurowo, Strzelce Krajeńskie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Zwierzyn) – </a:t>
            </a:r>
            <a:r>
              <a:rPr lang="pl-PL" sz="1700" b="1" dirty="0" smtClean="0">
                <a:solidFill>
                  <a:schemeClr val="tx1"/>
                </a:solidFill>
              </a:rPr>
              <a:t>likwidacja regionów (aneks do wielkopolski)</a:t>
            </a:r>
            <a:r>
              <a:rPr lang="pl-PL" sz="17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1 gmina z woj. Dolnośląskiego do </a:t>
            </a:r>
            <a:r>
              <a:rPr lang="pl-PL" sz="1700" b="1" dirty="0" err="1" smtClean="0">
                <a:solidFill>
                  <a:schemeClr val="tx1"/>
                </a:solidFill>
              </a:rPr>
              <a:t>reg</a:t>
            </a:r>
            <a:r>
              <a:rPr lang="pl-PL" sz="1700" b="1" dirty="0" smtClean="0">
                <a:solidFill>
                  <a:schemeClr val="tx1"/>
                </a:solidFill>
              </a:rPr>
              <a:t>. wschodniego</a:t>
            </a:r>
            <a:r>
              <a:rPr lang="pl-PL" sz="1700" dirty="0" smtClean="0">
                <a:solidFill>
                  <a:schemeClr val="tx1"/>
                </a:solidFill>
              </a:rPr>
              <a:t> (Niechlów).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547664" y="764704"/>
            <a:ext cx="26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I- wg ankietyzacji</a:t>
            </a:r>
            <a:endParaRPr lang="pl-PL" b="1" dirty="0"/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"/>
            <a:ext cx="449999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496855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łącznie12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Bobrowice, Bytnica, Dobiegniew, Drezdenko, Gubin-gmina, Krosno Odrzańskie, Maszewo, Niechlów, Nowogród Bobrzański, Stare Kurowo, Strzelce Krajeńskie i Zwierzyn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5 gmin – przejście z regionu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centralnego, wschodniego lub </a:t>
            </a:r>
            <a:r>
              <a:rPr lang="pl-PL" sz="1600" b="1" dirty="0" smtClean="0"/>
              <a:t>likwidacja regionów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Bobrowice, Bytnica, Gubin-gmina, Krosno Odrzańskie, Maszewo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Nowogród </a:t>
            </a:r>
            <a:r>
              <a:rPr lang="pl-PL" sz="1600" dirty="0" err="1" smtClean="0">
                <a:solidFill>
                  <a:schemeClr val="tx1"/>
                </a:solidFill>
              </a:rPr>
              <a:t>Bobrz</a:t>
            </a:r>
            <a:r>
              <a:rPr lang="pl-PL" sz="1600" dirty="0" smtClean="0">
                <a:solidFill>
                  <a:schemeClr val="tx1"/>
                </a:solidFill>
              </a:rPr>
              <a:t>. – przejście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wschodniego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5 gmin ze związku SGO5 – obecnie </a:t>
            </a:r>
            <a:r>
              <a:rPr lang="pl-PL" sz="1600" dirty="0" err="1" smtClean="0">
                <a:solidFill>
                  <a:schemeClr val="tx1"/>
                </a:solidFill>
              </a:rPr>
              <a:t>reg</a:t>
            </a:r>
            <a:r>
              <a:rPr lang="pl-PL" sz="1600" dirty="0" smtClean="0">
                <a:solidFill>
                  <a:schemeClr val="tx1"/>
                </a:solidFill>
              </a:rPr>
              <a:t>. północny (Dobiegniew, Drezdenko, Stare Kurowo, Strzelce Krajeńskie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 Zwierzyn) – </a:t>
            </a:r>
            <a:r>
              <a:rPr lang="pl-PL" sz="1600" b="1" dirty="0" smtClean="0">
                <a:solidFill>
                  <a:schemeClr val="tx1"/>
                </a:solidFill>
              </a:rPr>
              <a:t>aneks do woj. wielkopolskiego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47664" y="764704"/>
            <a:ext cx="11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</a:t>
            </a:r>
            <a:endParaRPr lang="pl-PL" b="1" dirty="0"/>
          </a:p>
        </p:txBody>
      </p:sp>
      <p:pic>
        <p:nvPicPr>
          <p:cNvPr id="10" name="Obraz 9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7" y="1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547664" y="764704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III</a:t>
            </a:r>
            <a:endParaRPr lang="pl-PL" b="1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5040560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 17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Bledzew, Cybinka, Dębno, Górzyca, Kostrzyn nad Odrą, Krzeszyce, Lubniewice, Łagów, Międzyrzecz, Niechlów,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16 gmin – przejście z regionu centralnego </a:t>
            </a:r>
            <a:r>
              <a:rPr lang="pl-PL" sz="1600" b="1" dirty="0" smtClean="0">
                <a:solidFill>
                  <a:schemeClr val="tx1"/>
                </a:solidFill>
              </a:rPr>
              <a:t>do zachodniego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Bledzew, Cybinka, Dębno, Górzyca, Kostrzyn nad Odrą, Krzeszyce, Lubniewice, Łagów, Międzyrzecz,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9" y="0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115616" y="836712"/>
            <a:ext cx="29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Wariant IV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251520" y="1412776"/>
            <a:ext cx="38884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Zmianie podlega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łącznie 69 gmin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(Bledzew, Cybinka, Dębno, Górzyca, Kostrzyn nad Odrą, Krzeszyce, Lubniewice, Łagów, Międzyrzecz, Niechlów, Ośno Lubuskie, Rzepin, Słońsk, Słubice, Sulęcin, Torzym, Witnica);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gmin – przejście z regionu centralnego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północnego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(Bledzew, Cybinka, Dębno, Górzyca, Kostrzyn nad Odrą, Krzeszyce, Lubniewice, Łagów, Międzyrzecz, Ośno Lubuskie, Rzepin, Słońsk, Słubice, Sulęcin, Torzym </a:t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Witnica)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przejście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południowego: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 gmin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wschodniego;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gminy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zachodniego. 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58" y="1"/>
            <a:ext cx="4853020" cy="6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Inwestycje zgłoszone do PI</a:t>
            </a:r>
            <a:endParaRPr lang="pl-PL" dirty="0"/>
          </a:p>
        </p:txBody>
      </p:sp>
      <p:sp>
        <p:nvSpPr>
          <p:cNvPr id="9" name="Prostokąt 5"/>
          <p:cNvSpPr>
            <a:spLocks noChangeArrowheads="1"/>
          </p:cNvSpPr>
          <p:nvPr/>
        </p:nvSpPr>
        <p:spPr bwMode="auto">
          <a:xfrm>
            <a:off x="251520" y="1196752"/>
            <a:ext cx="856895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None/>
            </a:pPr>
            <a:r>
              <a:rPr lang="pl-PL" altLang="pl-PL" sz="2000" b="1" dirty="0"/>
              <a:t>PLANOWANE INWESTYCJE m.in. w zakresie: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/>
              <a:t> </a:t>
            </a:r>
            <a:r>
              <a:rPr lang="pl-PL" altLang="pl-PL" sz="2000" b="0" dirty="0" err="1" smtClean="0">
                <a:latin typeface="+mj-lt"/>
              </a:rPr>
              <a:t>PSZOKów</a:t>
            </a:r>
            <a:r>
              <a:rPr lang="pl-PL" altLang="pl-PL" sz="2000" b="0" dirty="0" smtClean="0">
                <a:latin typeface="+mj-lt"/>
              </a:rPr>
              <a:t>: Niechlów</a:t>
            </a:r>
            <a:r>
              <a:rPr lang="pl-PL" altLang="pl-PL" sz="2000" dirty="0" smtClean="0">
                <a:latin typeface="+mj-lt"/>
              </a:rPr>
              <a:t>.</a:t>
            </a:r>
            <a:endParaRPr lang="pl-PL" altLang="pl-PL" sz="2000" b="0" dirty="0" smtClean="0">
              <a:latin typeface="+mj-lt"/>
            </a:endParaRP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/>
              <a:t>Szprotawa, i</a:t>
            </a:r>
            <a:r>
              <a:rPr lang="pl-PL" sz="2000" dirty="0" smtClean="0"/>
              <a:t>nstalacja odpadów komunalnych selektywnie zebranych: </a:t>
            </a:r>
            <a:r>
              <a:rPr lang="pl-PL" altLang="pl-PL" sz="2000" b="0" dirty="0" smtClean="0">
                <a:latin typeface="+mj-lt"/>
              </a:rPr>
              <a:t>2020 r. – 4 000 Mg/rok.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>
                <a:latin typeface="+mj-lt"/>
              </a:rPr>
              <a:t> Nowa Sól – składowisko do rozbudowy</a:t>
            </a:r>
            <a:r>
              <a:rPr lang="pl-PL" sz="2000" dirty="0" smtClean="0"/>
              <a:t>: 2016 r. – 711 200 </a:t>
            </a:r>
            <a:r>
              <a:rPr lang="pl-PL" altLang="pl-PL" sz="2000" dirty="0" smtClean="0"/>
              <a:t>m</a:t>
            </a:r>
            <a:r>
              <a:rPr lang="pl-PL" altLang="pl-PL" sz="2000" baseline="30000" dirty="0" smtClean="0"/>
              <a:t>3</a:t>
            </a:r>
            <a:r>
              <a:rPr lang="pl-PL" sz="2000" dirty="0" smtClean="0"/>
              <a:t>.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>
                <a:latin typeface="+mj-lt"/>
              </a:rPr>
              <a:t> Zielona Góra – </a:t>
            </a:r>
            <a:r>
              <a:rPr lang="pl-PL" altLang="pl-PL" sz="2000" dirty="0" smtClean="0"/>
              <a:t>i</a:t>
            </a:r>
            <a:r>
              <a:rPr lang="pl-PL" sz="2000" dirty="0" smtClean="0"/>
              <a:t>nstalacja rozdrabniania odpadów budowlanych: 2019 r. – </a:t>
            </a:r>
            <a:br>
              <a:rPr lang="pl-PL" sz="2000" dirty="0" smtClean="0"/>
            </a:br>
            <a:r>
              <a:rPr lang="pl-PL" sz="2000" dirty="0" smtClean="0"/>
              <a:t>50 000 Mg/rok.</a:t>
            </a:r>
            <a:endParaRPr lang="pl-PL" altLang="pl-PL" sz="2000" b="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1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87624" y="2764572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Verdana" pitchFamily="34" charset="0"/>
              </a:rPr>
              <a:t>___________</a:t>
            </a:r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DZIĘKUJĘ ZA UWAGĘ 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ZAPRASZAM DO DYSKUSJI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e-mail: </a:t>
            </a:r>
            <a:r>
              <a:rPr lang="pl-PL" sz="3600" smtClean="0">
                <a:solidFill>
                  <a:schemeClr val="bg1"/>
                </a:solidFill>
              </a:rPr>
              <a:t>wpgo_lubuskie@atmoterm.pl</a:t>
            </a:r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81988" cy="4651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 – </a:t>
            </a:r>
            <a:r>
              <a:rPr lang="pl-PL" altLang="pl-PL" sz="1600" dirty="0" smtClean="0"/>
              <a:t>obsługa min. 120 000 mieszkańców, spełnienie wymagań BAT;</a:t>
            </a:r>
          </a:p>
          <a:p>
            <a:pPr algn="just" eaLnBrk="1" hangingPunct="1"/>
            <a:r>
              <a:rPr lang="pl-PL" altLang="pl-PL" sz="1600" dirty="0" smtClean="0"/>
              <a:t>MBP (zmieszane),</a:t>
            </a:r>
          </a:p>
          <a:p>
            <a:pPr algn="just" eaLnBrk="1" hangingPunct="1"/>
            <a:r>
              <a:rPr lang="pl-PL" altLang="pl-PL" sz="1600" dirty="0" smtClean="0"/>
              <a:t>przetwarzanie odpadów zielonych i bioodpadów,</a:t>
            </a:r>
          </a:p>
          <a:p>
            <a:pPr algn="just" eaLnBrk="1" hangingPunct="1"/>
            <a:r>
              <a:rPr lang="pl-PL" altLang="pl-PL" sz="1600" dirty="0" smtClean="0"/>
              <a:t>składowisko pozostałości po MBP (pojemność na min. 15 lat).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</a:t>
            </a:r>
            <a:r>
              <a:rPr lang="pl-PL" altLang="pl-PL" sz="1600" dirty="0" smtClean="0"/>
              <a:t> – ITPOK obsługujący min. 500 000 mieszkańców i spełniający wymagania BAT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Instalacja zastępcza (IZ) – wg wytycznych MŚ </a:t>
            </a:r>
            <a:endParaRPr lang="pl-PL" altLang="pl-PL" sz="16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l-PL" altLang="pl-PL" sz="1600" dirty="0" smtClean="0"/>
              <a:t>Instalacja zastępcza – służy do zastępczej obsługi regionu: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pl-PL" altLang="pl-PL" sz="1600" dirty="0" smtClean="0"/>
              <a:t>w przypadku gdy RIPOK uległa awarii </a:t>
            </a:r>
            <a:r>
              <a:rPr lang="pl-PL" altLang="pl-PL" sz="1600" b="1" i="1" dirty="0" smtClean="0">
                <a:solidFill>
                  <a:srgbClr val="00723B"/>
                </a:solidFill>
              </a:rPr>
              <a:t>lub nie może przyjmować odpadów z innych przyczyn oraz do czasu uruchomienia regionalnych instalacji do przetwarzania odpadów komunalnych 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(nowe brzmienie </a:t>
            </a:r>
            <a:r>
              <a:rPr lang="pl-PL" altLang="pl-PL" sz="1600" i="1" dirty="0" err="1" smtClean="0">
                <a:solidFill>
                  <a:srgbClr val="00723B"/>
                </a:solidFill>
              </a:rPr>
              <a:t>pkt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 2 w ust. 2 w art. 38 wejdzie w życie z dn. 1.07.2018 r. (Dz. U. z 2015 r. poz. 122).</a:t>
            </a:r>
          </a:p>
          <a:p>
            <a:pPr algn="just" eaLnBrk="1" hangingPunct="1"/>
            <a:r>
              <a:rPr lang="pl-PL" altLang="pl-PL" sz="1600" b="1" i="1" dirty="0" smtClean="0">
                <a:solidFill>
                  <a:srgbClr val="00723B"/>
                </a:solidFill>
              </a:rPr>
              <a:t>Od 1 lipca 2018 r. instalacjami zastępczymi będą tylko inne regionalne instalacje do przetwarzania odpadów komunalnych. </a:t>
            </a: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467544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pl-PL" dirty="0" smtClean="0"/>
              <a:t>Zawartość PGO WL 2016</a:t>
            </a:r>
            <a:endParaRPr lang="pl-PL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danych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67544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21896" cy="1143000"/>
          </a:xfrm>
        </p:spPr>
        <p:txBody>
          <a:bodyPr/>
          <a:lstStyle/>
          <a:p>
            <a:r>
              <a:rPr lang="pl-PL" dirty="0" smtClean="0"/>
              <a:t>Przebieg prac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52028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ankietyzacja - wrzesień – październik 2015 r.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grudzień 2015 r. – projekt WPGO 2016 r.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spotkanie </a:t>
            </a:r>
            <a:r>
              <a:rPr lang="pl-PL" sz="2400" dirty="0" smtClean="0"/>
              <a:t>informacyjne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z gminami – przedstawienie propozycji podziału na regiony - 4 warianty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odniesienie się do 4 wariantów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przedłużanie się uchwalenia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aKpgo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1700</Words>
  <Application>Microsoft Office PowerPoint</Application>
  <PresentationFormat>Pokaz na ekranie (4:3)</PresentationFormat>
  <Paragraphs>343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Podstawa prawna</vt:lpstr>
      <vt:lpstr>Podstawa prawna</vt:lpstr>
      <vt:lpstr>Podstawa prawna</vt:lpstr>
      <vt:lpstr>Cele do osiągnięcia wg aKpgo2014</vt:lpstr>
      <vt:lpstr>Cele do osiągnięcia wg aKpgo2014</vt:lpstr>
      <vt:lpstr>Zawartość PGO WL 2016</vt:lpstr>
      <vt:lpstr>Analiza danych</vt:lpstr>
      <vt:lpstr>Przebieg prac</vt:lpstr>
      <vt:lpstr>Ogólne informacje  o województwie</vt:lpstr>
      <vt:lpstr>Ogólne informacje  o województwie</vt:lpstr>
      <vt:lpstr>Podział województwa na regiony </vt:lpstr>
      <vt:lpstr>Region wschodni</vt:lpstr>
      <vt:lpstr>Prognozowana masa odpadów do zebrania/odebrania  w regionie wschodnim w latach 2016-2022 </vt:lpstr>
      <vt:lpstr>Bilans mocy przerobowych RIPOK, w stosunku do prognozowanej masy wytwarzanych odpadów komunalnych w regionie wschodnim </vt:lpstr>
      <vt:lpstr>Istniejące regionalne instalacje do mechaniczno-biologicznego przetwarzania zmieszanych odpadów komunalnych na terenie regionu wschodniego </vt:lpstr>
      <vt:lpstr>Istniejące regionalne kompostownie odpadów zielonych i innych odpadów ulegających biodegradacji zbieranych selektywnie na terenie regionu wschodniego</vt:lpstr>
      <vt:lpstr>Istniejące regionalne składowiska odpadów komunalnych na terenie regionu wschodniego</vt:lpstr>
      <vt:lpstr>Slajd 19</vt:lpstr>
      <vt:lpstr>Slajd 20</vt:lpstr>
      <vt:lpstr>Slajd 21</vt:lpstr>
      <vt:lpstr>Slajd 22</vt:lpstr>
      <vt:lpstr>Inwestycje zgłoszone do PI</vt:lpstr>
      <vt:lpstr>Slajd 24</vt:lpstr>
    </vt:vector>
  </TitlesOfParts>
  <Company>UMWL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Maćkowski</dc:creator>
  <cp:lastModifiedBy>cholewa</cp:lastModifiedBy>
  <cp:revision>313</cp:revision>
  <dcterms:created xsi:type="dcterms:W3CDTF">2011-01-01T20:26:19Z</dcterms:created>
  <dcterms:modified xsi:type="dcterms:W3CDTF">2016-08-10T08:24:29Z</dcterms:modified>
</cp:coreProperties>
</file>