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750" r:id="rId3"/>
    <p:sldId id="714" r:id="rId4"/>
    <p:sldId id="751" r:id="rId5"/>
    <p:sldId id="738" r:id="rId6"/>
    <p:sldId id="766" r:id="rId7"/>
    <p:sldId id="767" r:id="rId8"/>
    <p:sldId id="769" r:id="rId9"/>
    <p:sldId id="771" r:id="rId10"/>
    <p:sldId id="772" r:id="rId11"/>
    <p:sldId id="773" r:id="rId12"/>
    <p:sldId id="774" r:id="rId13"/>
    <p:sldId id="775" r:id="rId14"/>
    <p:sldId id="776" r:id="rId15"/>
    <p:sldId id="777" r:id="rId16"/>
    <p:sldId id="778" r:id="rId17"/>
    <p:sldId id="779" r:id="rId18"/>
    <p:sldId id="780" r:id="rId19"/>
    <p:sldId id="781" r:id="rId20"/>
    <p:sldId id="782" r:id="rId21"/>
    <p:sldId id="783" r:id="rId22"/>
    <p:sldId id="784" r:id="rId23"/>
    <p:sldId id="785" r:id="rId24"/>
    <p:sldId id="788" r:id="rId25"/>
    <p:sldId id="789" r:id="rId26"/>
    <p:sldId id="765" r:id="rId27"/>
  </p:sldIdLst>
  <p:sldSz cx="9144000" cy="6858000" type="screen4x3"/>
  <p:notesSz cx="9866313" cy="67357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FC052BE-1C78-421A-8769-51C93DAB6664}">
          <p14:sldIdLst>
            <p14:sldId id="256"/>
            <p14:sldId id="750"/>
            <p14:sldId id="714"/>
            <p14:sldId id="751"/>
            <p14:sldId id="738"/>
            <p14:sldId id="766"/>
            <p14:sldId id="767"/>
            <p14:sldId id="769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  <p14:sldId id="783"/>
            <p14:sldId id="784"/>
            <p14:sldId id="785"/>
            <p14:sldId id="788"/>
            <p14:sldId id="789"/>
            <p14:sldId id="7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mitor Lemitor" initials="LL" lastIdx="2" clrIdx="0">
    <p:extLst>
      <p:ext uri="{19B8F6BF-5375-455C-9EA6-DF929625EA0E}">
        <p15:presenceInfo xmlns:p15="http://schemas.microsoft.com/office/powerpoint/2012/main" userId="Lemitor Lemitor" providerId="None"/>
      </p:ext>
    </p:extLst>
  </p:cmAuthor>
  <p:cmAuthor id="2" name="Paweł Binkiewicz" initials="PB" lastIdx="5" clrIdx="1">
    <p:extLst>
      <p:ext uri="{19B8F6BF-5375-455C-9EA6-DF929625EA0E}">
        <p15:presenceInfo xmlns:p15="http://schemas.microsoft.com/office/powerpoint/2012/main" userId="Paweł Binkiewicz" providerId="None"/>
      </p:ext>
    </p:extLst>
  </p:cmAuthor>
  <p:cmAuthor id="3" name="Mierzwiak Monika" initials="MM" lastIdx="4" clrIdx="2">
    <p:extLst>
      <p:ext uri="{19B8F6BF-5375-455C-9EA6-DF929625EA0E}">
        <p15:presenceInfo xmlns:p15="http://schemas.microsoft.com/office/powerpoint/2012/main" userId="S-1-5-21-1871256238-1184215134-557001197-8593" providerId="AD"/>
      </p:ext>
    </p:extLst>
  </p:cmAuthor>
  <p:cmAuthor id="4" name="Lemitor Lemitor" initials="LL [2]" lastIdx="1" clrIdx="3">
    <p:extLst>
      <p:ext uri="{19B8F6BF-5375-455C-9EA6-DF929625EA0E}">
        <p15:presenceInfo xmlns:p15="http://schemas.microsoft.com/office/powerpoint/2012/main" userId="S::office4@Lemitor.onmicrosoft.com::cb2fc56b-9f71-496e-ad12-d199f9ae5c12" providerId="AD"/>
      </p:ext>
    </p:extLst>
  </p:cmAuthor>
  <p:cmAuthor id="5" name="Natalia Toczek" initials="NT" lastIdx="1" clrIdx="4">
    <p:extLst>
      <p:ext uri="{19B8F6BF-5375-455C-9EA6-DF929625EA0E}">
        <p15:presenceInfo xmlns:p15="http://schemas.microsoft.com/office/powerpoint/2012/main" userId="Natalia Tocz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512F"/>
    <a:srgbClr val="12723B"/>
    <a:srgbClr val="FBFDF9"/>
    <a:srgbClr val="BBE3FC"/>
    <a:srgbClr val="AFC323"/>
    <a:srgbClr val="E7F5FF"/>
    <a:srgbClr val="6F6F6F"/>
    <a:srgbClr val="BDA98B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283" autoAdjust="0"/>
  </p:normalViewPr>
  <p:slideViewPr>
    <p:cSldViewPr>
      <p:cViewPr varScale="1">
        <p:scale>
          <a:sx n="113" d="100"/>
          <a:sy n="113" d="100"/>
        </p:scale>
        <p:origin x="1416" y="-6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8C840-8916-4AFB-9EB2-8BC92C89CB77}" type="datetimeFigureOut">
              <a:rPr lang="pl-PL" smtClean="0"/>
              <a:pPr/>
              <a:t>11.03.2024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2E972-A65D-48A6-A213-4B5D79F495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B5541-3D64-4DB7-AB88-389D7CF566AF}" type="datetimeFigureOut">
              <a:rPr lang="pl-PL" smtClean="0"/>
              <a:pPr/>
              <a:t>11.03.2024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5C7EB-BC0F-4E0D-9182-6AA81918337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01AD8-7272-BB13-6ED5-96BCE376B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301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D00FE-B61E-850D-F5F9-6EE9F16D4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492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2332E-17AF-E5A9-E3BD-9A951016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99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C3F3B-4D30-5810-6BB5-FDDBEE716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84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94076-F711-FC88-4C5F-A0B468416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736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C1775-7F34-BD5D-4E82-2FC1318ED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819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BD45F-DA5C-3218-635A-910CAAEFC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786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C1E68-A211-0059-B1A9-5291550F9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212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D9F7D-8AF3-A907-2536-C03FE532C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946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A9653-3A47-451E-AFC6-C7C03AA2A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40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739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6F02C-550B-1D41-E446-D94869B72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111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1AC85-6F0A-38D2-5D44-80C1BFD94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859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7C8FB-F68A-6D4A-D6FB-18FF33E0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082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F15C5-0398-AAF0-E2CE-1AA722C1F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366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B96C0-5CD5-E0DD-710E-A548A5085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353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D7336-ACDF-496C-CD79-C9035BE1B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171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7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11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29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958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08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77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ABC58-1116-7656-7CF9-5E81C6E44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49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7305B-1B29-CB31-EF7A-4D5860011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6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4687-544E-4F4C-92E6-E91537C738C3}" type="datetime1">
              <a:rPr lang="pl-PL" smtClean="0"/>
              <a:pPr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LEMITOR Environmental Protection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46C-7DF3-4996-861A-4FAF22FF29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BE98-B7A8-4FC0-A7BE-46FE5AB035D3}" type="datetime1">
              <a:rPr lang="pl-PL" smtClean="0"/>
              <a:pPr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LEMITOR Environmental Protection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46C-7DF3-4996-861A-4FAF22FF29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6531-DE64-4D41-A7F3-BEC0A0973D34}" type="datetime1">
              <a:rPr lang="pl-PL" smtClean="0"/>
              <a:pPr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LEMITOR Environmental Protection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46C-7DF3-4996-861A-4FAF22FF29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5C94-E914-448C-AD46-82E5DF07F375}" type="datetime1">
              <a:rPr lang="pl-PL" smtClean="0"/>
              <a:pPr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LEMITOR Environmental Protection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46C-7DF3-4996-861A-4FAF22FF29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1553-0DD8-48D5-9915-7BE3EAD6EC19}" type="datetime1">
              <a:rPr lang="pl-PL" smtClean="0"/>
              <a:pPr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LEMITOR Environmental Protection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46C-7DF3-4996-861A-4FAF22FF29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1578-ADA3-41C2-8E58-D7A56D64560B}" type="datetime1">
              <a:rPr lang="pl-PL" smtClean="0"/>
              <a:pPr/>
              <a:t>11.03.2024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LEMITOR Environmental Protection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46C-7DF3-4996-861A-4FAF22FF29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4026-510B-4DDB-8020-2132C0EC5F80}" type="datetime1">
              <a:rPr lang="pl-PL" smtClean="0"/>
              <a:pPr/>
              <a:t>11.03.2024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LEMITOR Environmental Protection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46C-7DF3-4996-861A-4FAF22FF29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9BD7-1AA1-48D0-9399-6618473467E6}" type="datetime1">
              <a:rPr lang="pl-PL" smtClean="0"/>
              <a:pPr/>
              <a:t>11.03.2024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LEMITOR Environmental Protection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46C-7DF3-4996-861A-4FAF22FF29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A155-3060-4E4A-96A8-FE2C5D51836C}" type="datetime1">
              <a:rPr lang="pl-PL" smtClean="0"/>
              <a:pPr/>
              <a:t>11.03.2024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LEMITOR Environmental Protection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46C-7DF3-4996-861A-4FAF22FF29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ED80-2E7F-419E-A0C6-35DD227F45A6}" type="datetime1">
              <a:rPr lang="pl-PL" smtClean="0"/>
              <a:pPr/>
              <a:t>11.03.2024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LEMITOR Environmental Protection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46C-7DF3-4996-861A-4FAF22FF29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0FB4-11D7-4813-92E7-5A38CCED69CA}" type="datetime1">
              <a:rPr lang="pl-PL" smtClean="0"/>
              <a:pPr/>
              <a:t>11.03.2024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LEMITOR Environmental Protection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AD46C-7DF3-4996-861A-4FAF22FF29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A6059-16F8-4A95-A4F8-9A7577F01D18}" type="datetime1">
              <a:rPr lang="pl-PL" smtClean="0"/>
              <a:pPr/>
              <a:t>11.03.2024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LEMITOR Environmental Protection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AD46C-7DF3-4996-861A-4FAF22FF29C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zienniki.luw.pl/legalact/2020/2123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ównoległobok 3">
            <a:extLst>
              <a:ext uri="{FF2B5EF4-FFF2-40B4-BE49-F238E27FC236}">
                <a16:creationId xmlns:a16="http://schemas.microsoft.com/office/drawing/2014/main" id="{893D429D-8F04-1F1C-9A5C-B5C67AA7945B}"/>
              </a:ext>
            </a:extLst>
          </p:cNvPr>
          <p:cNvSpPr/>
          <p:nvPr/>
        </p:nvSpPr>
        <p:spPr>
          <a:xfrm flipH="1">
            <a:off x="5645660" y="-296533"/>
            <a:ext cx="11377264" cy="7451065"/>
          </a:xfrm>
          <a:prstGeom prst="parallelogram">
            <a:avLst>
              <a:gd name="adj" fmla="val 69958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Równoległobok 2">
            <a:extLst>
              <a:ext uri="{FF2B5EF4-FFF2-40B4-BE49-F238E27FC236}">
                <a16:creationId xmlns:a16="http://schemas.microsoft.com/office/drawing/2014/main" id="{6094D4FA-EEFB-C0E1-7966-C8ED7454EB1B}"/>
              </a:ext>
            </a:extLst>
          </p:cNvPr>
          <p:cNvSpPr/>
          <p:nvPr/>
        </p:nvSpPr>
        <p:spPr>
          <a:xfrm flipH="1">
            <a:off x="-5005064" y="116632"/>
            <a:ext cx="11377264" cy="7451065"/>
          </a:xfrm>
          <a:prstGeom prst="parallelogram">
            <a:avLst>
              <a:gd name="adj" fmla="val 66536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178C68F-FC53-469D-BAA0-D9D2386ED289}"/>
              </a:ext>
            </a:extLst>
          </p:cNvPr>
          <p:cNvSpPr txBox="1"/>
          <p:nvPr/>
        </p:nvSpPr>
        <p:spPr>
          <a:xfrm>
            <a:off x="1439652" y="2324582"/>
            <a:ext cx="6264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2D512F"/>
                </a:solidFill>
              </a:rPr>
              <a:t>Sprawozdanie z realizacji Programu ochrony powietrza dla strefy miasto Zielona Góra</a:t>
            </a:r>
          </a:p>
          <a:p>
            <a:pPr algn="ctr"/>
            <a:r>
              <a:rPr lang="pl-PL" b="1" dirty="0">
                <a:solidFill>
                  <a:srgbClr val="2D512F"/>
                </a:solidFill>
              </a:rPr>
              <a:t> wraz z planem działań krótkoterminowych </a:t>
            </a:r>
          </a:p>
          <a:p>
            <a:pPr algn="ctr"/>
            <a:endParaRPr lang="pl-PL" b="1" dirty="0">
              <a:solidFill>
                <a:srgbClr val="2D512F"/>
              </a:solidFill>
            </a:endParaRPr>
          </a:p>
          <a:p>
            <a:pPr algn="ctr"/>
            <a:r>
              <a:rPr lang="pl-PL" b="1" dirty="0">
                <a:solidFill>
                  <a:srgbClr val="2D512F"/>
                </a:solidFill>
              </a:rPr>
              <a:t>Sprawozdanie z realizacji Programu ochrony powietrza dla strefy miasto Gorzów Wielkopolski</a:t>
            </a:r>
          </a:p>
          <a:p>
            <a:pPr algn="ctr"/>
            <a:r>
              <a:rPr lang="pl-PL" b="1" dirty="0">
                <a:solidFill>
                  <a:srgbClr val="2D512F"/>
                </a:solidFill>
              </a:rPr>
              <a:t>wraz z planem działań krótkoterminowych </a:t>
            </a:r>
          </a:p>
          <a:p>
            <a:pPr algn="ctr"/>
            <a:endParaRPr lang="pl-PL" b="1" dirty="0">
              <a:solidFill>
                <a:srgbClr val="2D512F"/>
              </a:solidFill>
            </a:endParaRPr>
          </a:p>
          <a:p>
            <a:pPr algn="ctr" fontAlgn="base"/>
            <a:r>
              <a:rPr lang="pl-PL" b="1" dirty="0">
                <a:solidFill>
                  <a:srgbClr val="2D512F"/>
                </a:solidFill>
              </a:rPr>
              <a:t>Sprawozdanie z realizacji Programu ochrony powietrza dla strefy lubuskiej</a:t>
            </a:r>
          </a:p>
          <a:p>
            <a:pPr algn="ctr" fontAlgn="base"/>
            <a:r>
              <a:rPr lang="pl-PL" b="1" dirty="0">
                <a:solidFill>
                  <a:srgbClr val="2D512F"/>
                </a:solidFill>
              </a:rPr>
              <a:t> wraz z planem działań krótkoterminowych </a:t>
            </a:r>
          </a:p>
          <a:p>
            <a:pPr algn="ctr" fontAlgn="base"/>
            <a:endParaRPr lang="pl-PL" b="1" dirty="0">
              <a:solidFill>
                <a:srgbClr val="2D512F"/>
              </a:solidFill>
            </a:endParaRPr>
          </a:p>
          <a:p>
            <a:pPr algn="ctr" fontAlgn="base"/>
            <a:r>
              <a:rPr lang="pl-PL" b="1" dirty="0">
                <a:solidFill>
                  <a:srgbClr val="2D512F"/>
                </a:solidFill>
              </a:rPr>
              <a:t>2021 - 2023</a:t>
            </a:r>
          </a:p>
        </p:txBody>
      </p:sp>
      <p:pic>
        <p:nvPicPr>
          <p:cNvPr id="1026" name="Picture 2" descr="Wiadomości - Portal Województwa Lubuskiego">
            <a:extLst>
              <a:ext uri="{FF2B5EF4-FFF2-40B4-BE49-F238E27FC236}">
                <a16:creationId xmlns:a16="http://schemas.microsoft.com/office/drawing/2014/main" id="{AFB979F4-7EDE-51BF-D781-3EE15F3D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808312" cy="19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9422773-4C68-4F5E-5F26-EAE5FA773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129" y="692696"/>
            <a:ext cx="1240289" cy="14420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35A37-75B6-B6B2-4D5E-A1C9E7631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717E4DC-F45D-ADFB-B357-A4661B6507BB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5E6FC0A2-52FE-14CF-A5CF-21352B72E34D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9EE83292-5359-CFFB-9FD5-40F67431C7C9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7957808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b="1" dirty="0">
                <a:solidFill>
                  <a:srgbClr val="2D512F"/>
                </a:solidFill>
                <a:latin typeface="+mj-lt"/>
              </a:rPr>
              <a:t>ZIELONA GÓRA – realizacja działań naprawczych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2D512F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98F1ACF-E484-09F8-2E9B-30BFB6E6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610853"/>
              </p:ext>
            </p:extLst>
          </p:nvPr>
        </p:nvGraphicFramePr>
        <p:xfrm>
          <a:off x="457900" y="3492388"/>
          <a:ext cx="8554211" cy="3051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080">
                  <a:extLst>
                    <a:ext uri="{9D8B030D-6E8A-4147-A177-3AD203B41FA5}">
                      <a16:colId xmlns:a16="http://schemas.microsoft.com/office/drawing/2014/main" val="162257660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19160557"/>
                    </a:ext>
                  </a:extLst>
                </a:gridCol>
                <a:gridCol w="2167430">
                  <a:extLst>
                    <a:ext uri="{9D8B030D-6E8A-4147-A177-3AD203B41FA5}">
                      <a16:colId xmlns:a16="http://schemas.microsoft.com/office/drawing/2014/main" val="2440849929"/>
                    </a:ext>
                  </a:extLst>
                </a:gridCol>
                <a:gridCol w="1839402">
                  <a:extLst>
                    <a:ext uri="{9D8B030D-6E8A-4147-A177-3AD203B41FA5}">
                      <a16:colId xmlns:a16="http://schemas.microsoft.com/office/drawing/2014/main" val="2192928004"/>
                    </a:ext>
                  </a:extLst>
                </a:gridCol>
                <a:gridCol w="1630131">
                  <a:extLst>
                    <a:ext uri="{9D8B030D-6E8A-4147-A177-3AD203B41FA5}">
                      <a16:colId xmlns:a16="http://schemas.microsoft.com/office/drawing/2014/main" val="2704239918"/>
                    </a:ext>
                  </a:extLst>
                </a:gridCol>
              </a:tblGrid>
              <a:tr h="393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</a:t>
                      </a:r>
                      <a:endParaRPr lang="pl-PL" sz="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2021 - 2023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89405"/>
                  </a:ext>
                </a:extLst>
              </a:tr>
              <a:tr h="596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Poniesione koszty łącznie [zł/rok]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29 960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25 646,41</a:t>
                      </a:r>
                      <a:endParaRPr lang="pl-PL" sz="12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211 515,87</a:t>
                      </a:r>
                      <a:endParaRPr lang="pl-PL" sz="12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267 122,28</a:t>
                      </a:r>
                      <a:endParaRPr lang="pl-PL" sz="10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874549470"/>
                  </a:ext>
                </a:extLst>
              </a:tr>
              <a:tr h="666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Źródło finansowania oraz wartość finansowania [zł]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b.d.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własne JST – 13 846,41 zł </a:t>
                      </a:r>
                    </a:p>
                    <a:p>
                      <a:pPr algn="ctr"/>
                      <a:r>
                        <a:rPr lang="pl-PL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WFOŚiGW</a:t>
                      </a: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11 800,00 zł</a:t>
                      </a:r>
                      <a:endParaRPr lang="pl-PL" sz="10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własne – 202 990,87 zł</a:t>
                      </a:r>
                    </a:p>
                    <a:p>
                      <a:pPr algn="ctr"/>
                      <a:r>
                        <a:rPr lang="pl-PL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WFOŚiGW</a:t>
                      </a: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8 525,00 zł</a:t>
                      </a:r>
                      <a:endParaRPr lang="pl-PL" sz="10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34 171,41</a:t>
                      </a:r>
                      <a:endParaRPr lang="pl-PL" sz="10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842910028"/>
                  </a:ext>
                </a:extLst>
              </a:tr>
              <a:tr h="666896"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Zrealizowany efekt rzeczowy [szt.]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10 kampanii.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8 kampanii.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11 kampanii.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rgbClr val="000000"/>
                          </a:solidFill>
                        </a:rPr>
                        <a:t>Zrealizowano 29 kampanie.</a:t>
                      </a: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4089689134"/>
                  </a:ext>
                </a:extLst>
              </a:tr>
              <a:tr h="687614"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zaawansowania realizacji działania naprawczego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 </a:t>
                      </a:r>
                      <a:b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1 000%</a:t>
                      </a:r>
                      <a:b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800%</a:t>
                      </a: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</a:t>
                      </a:r>
                      <a:b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1 100%</a:t>
                      </a: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</a:rPr>
                        <a:t>Średni stopień realizacji</a:t>
                      </a:r>
                      <a:br>
                        <a:rPr lang="pl-PL" sz="1100" dirty="0">
                          <a:solidFill>
                            <a:srgbClr val="000000"/>
                          </a:solidFill>
                        </a:rPr>
                      </a:br>
                      <a:r>
                        <a:rPr lang="pl-PL" sz="1100" dirty="0">
                          <a:solidFill>
                            <a:srgbClr val="000000"/>
                          </a:solidFill>
                        </a:rPr>
                        <a:t>900%</a:t>
                      </a:r>
                    </a:p>
                  </a:txBody>
                  <a:tcPr marL="44410" marR="44410" marT="0" marB="0"/>
                </a:tc>
                <a:extLst>
                  <a:ext uri="{0D108BD9-81ED-4DB2-BD59-A6C34878D82A}">
                    <a16:rowId xmlns:a16="http://schemas.microsoft.com/office/drawing/2014/main" val="100888927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610C8CDD-AAB2-602A-B4CD-35A1BBC73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" y="695761"/>
            <a:ext cx="8641350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Działania promocyjne i edukacyjne (ulotki, imprezy, akcje szkolne, audycje, konferencje) oraz informacyjne i szkoleniowe (PL0802_EE):</a:t>
            </a:r>
            <a:endParaRPr lang="pl-PL" sz="1200" b="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Działanie realizowane m.in. przez: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zamówienie i dostarczenie materiałów edukacyjnych dotyczących adaptacji do zmian klimatu,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zamówienie i dostarczenie materiałów informacyjnych w postaci ulotek, folderów, plakatów reklamowych programu „Czyste powietrze'', 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akcje ekologiczne w szkołach i spotkania z mieszkańcami,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funkcjonująca tablica multimedialna LED informująca o jakości powietrza w Zielonej Górze,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przygotowanie i złożenie wniosków o dofinansowanie w ramach Programu Regionalnego Wsparcia Edukacji Ekologicznej </a:t>
            </a: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w czterech ogłoszonych przez Wojewódzki Fundusz Ochrony Środowiska i Gospodarki Wodnej w Zielonej Górze naborach: </a:t>
            </a: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I projekt: Miasto z Klimatem, II projekt: Energia drzemiące w naturze, III projekt: Kierowco zostań pasażerem MZK, IV projekt: „Zielona Góra Wodą płynąca – Woda w przyrodzie, środowisku i społeczeństwie”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4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2B4EA-53F6-6B33-C059-08C0D176F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635A0BAD-958C-8386-A001-27EB6EEF203D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3762CBB7-2120-BC34-3E2E-65063A4A368A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90EB2243-0783-A377-116D-BEFE9D0EA4A9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7957808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b="1" dirty="0">
                <a:solidFill>
                  <a:srgbClr val="2D512F"/>
                </a:solidFill>
                <a:latin typeface="+mj-lt"/>
              </a:rPr>
              <a:t>ZIELONA GÓRA – realizacja działań naprawczych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2D512F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FC8CD5A-B4C1-148A-E49C-DC0DE26AE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225496"/>
              </p:ext>
            </p:extLst>
          </p:nvPr>
        </p:nvGraphicFramePr>
        <p:xfrm>
          <a:off x="502624" y="2685332"/>
          <a:ext cx="8445275" cy="2306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162257660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1916055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73603726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127180427"/>
                    </a:ext>
                  </a:extLst>
                </a:gridCol>
                <a:gridCol w="1388491">
                  <a:extLst>
                    <a:ext uri="{9D8B030D-6E8A-4147-A177-3AD203B41FA5}">
                      <a16:colId xmlns:a16="http://schemas.microsoft.com/office/drawing/2014/main" val="2633029157"/>
                    </a:ext>
                  </a:extLst>
                </a:gridCol>
              </a:tblGrid>
              <a:tr h="393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</a:t>
                      </a:r>
                      <a:endParaRPr lang="pl-PL" sz="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2021 - 2023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89405"/>
                  </a:ext>
                </a:extLst>
              </a:tr>
              <a:tr h="596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Poniesione koszty łącznie [zł/rok]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kosztów własnych</a:t>
                      </a:r>
                    </a:p>
                  </a:txBody>
                  <a:tcPr marL="44410" marR="4441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874549470"/>
                  </a:ext>
                </a:extLst>
              </a:tr>
              <a:tr h="522880"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Zrealizowany efekt rzeczowy [szt.]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90 kontroli.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31 kontroli.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398 kontroli.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0000"/>
                          </a:solidFill>
                        </a:rPr>
                        <a:t>Przeprowadzono łącznie 519 kontroli</a:t>
                      </a: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842910028"/>
                  </a:ext>
                </a:extLst>
              </a:tr>
              <a:tr h="687614"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zaawansowania realizacji działania naprawczego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 </a:t>
                      </a:r>
                      <a:b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129%</a:t>
                      </a:r>
                      <a:b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</a:t>
                      </a:r>
                      <a:b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569%</a:t>
                      </a: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</a:rPr>
                        <a:t>Średni stopień realizacji 247%</a:t>
                      </a:r>
                    </a:p>
                  </a:txBody>
                  <a:tcPr marL="44410" marR="44410" marT="0" marB="0"/>
                </a:tc>
                <a:extLst>
                  <a:ext uri="{0D108BD9-81ED-4DB2-BD59-A6C34878D82A}">
                    <a16:rowId xmlns:a16="http://schemas.microsoft.com/office/drawing/2014/main" val="100888927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9593C8B6-1B6C-8427-0A9F-4EB178E05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88" y="745590"/>
            <a:ext cx="827516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b="1" dirty="0">
                <a:solidFill>
                  <a:srgbClr val="2D51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l-PL" sz="1400" b="1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Prowadzenie kontroli przestrzegania przepisów ograniczających używanie paliw lub urządzeń do celów grzewczych oraz zakazu spalania odpadów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(PL0802_KPP):</a:t>
            </a: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rgbClr val="2D512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A69DF41-247C-2D32-F9F6-3AC1FA89CBBA}"/>
              </a:ext>
            </a:extLst>
          </p:cNvPr>
          <p:cNvSpPr txBox="1"/>
          <p:nvPr/>
        </p:nvSpPr>
        <p:spPr>
          <a:xfrm>
            <a:off x="502624" y="1340768"/>
            <a:ext cx="8173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Działalność kontrolna obejmowała: 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dirty="0">
                <a:solidFill>
                  <a:srgbClr val="2D512F"/>
                </a:solidFill>
                <a:latin typeface="Arial" panose="020B0604020202020204" pitchFamily="34" charset="0"/>
              </a:rPr>
              <a:t>- </a:t>
            </a: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przestrzeganie zakazu spalania odpadów w kotłach i piecach; </a:t>
            </a:r>
            <a:b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</a:b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przestrzeganie zakazu spalania odpadów zielonych, a także przestrzegania zakazu wypalania traw i łąk;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dirty="0">
                <a:solidFill>
                  <a:srgbClr val="2D512F"/>
                </a:solidFill>
                <a:latin typeface="Arial" panose="020B0604020202020204" pitchFamily="34" charset="0"/>
              </a:rPr>
              <a:t>- </a:t>
            </a: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przestrzeganie zapisów uchwały antysmogowej (od 1 stycznia 2023 r.). 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8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9D8C9-2450-B85F-8A4F-4CEEECF9F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600F42AE-89D6-4908-CF1F-311D12470373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2AD51485-695A-832D-9ECA-79CDC48220C4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B0655F36-BB7F-6FE9-E1EE-BC3FE17E6FE2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7669776" cy="43664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2000" b="1" dirty="0">
                <a:solidFill>
                  <a:srgbClr val="2D512F"/>
                </a:solidFill>
                <a:latin typeface="+mj-lt"/>
              </a:rPr>
              <a:t>STREFA MIASTO GORZÓW WIELKOPOLSKI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2D512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9215C10-FF7E-517A-5E0F-35CF47386005}"/>
              </a:ext>
            </a:extLst>
          </p:cNvPr>
          <p:cNvSpPr txBox="1"/>
          <p:nvPr/>
        </p:nvSpPr>
        <p:spPr>
          <a:xfrm>
            <a:off x="576094" y="1859339"/>
            <a:ext cx="29157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D512F"/>
                </a:solidFill>
              </a:rPr>
              <a:t>Sprawozdanie z realizacji Programu ochrony powietrza dla strefy miasto Gorzów Wielkopolski wraz z planem działań krótkoterminowych ze względu na przekroczenie poziomu docelowego </a:t>
            </a:r>
            <a:r>
              <a:rPr lang="pl-PL" dirty="0" err="1">
                <a:solidFill>
                  <a:srgbClr val="2D512F"/>
                </a:solidFill>
              </a:rPr>
              <a:t>benzo</a:t>
            </a:r>
            <a:r>
              <a:rPr lang="pl-PL" dirty="0">
                <a:solidFill>
                  <a:srgbClr val="2D512F"/>
                </a:solidFill>
              </a:rPr>
              <a:t>(a)</a:t>
            </a:r>
            <a:r>
              <a:rPr lang="pl-PL" dirty="0" err="1">
                <a:solidFill>
                  <a:srgbClr val="2D512F"/>
                </a:solidFill>
              </a:rPr>
              <a:t>pirenu</a:t>
            </a:r>
            <a:r>
              <a:rPr lang="pl-PL" dirty="0">
                <a:solidFill>
                  <a:srgbClr val="2D512F"/>
                </a:solidFill>
              </a:rPr>
              <a:t> w pyle zawieszonym PM10</a:t>
            </a:r>
          </a:p>
        </p:txBody>
      </p:sp>
      <p:pic>
        <p:nvPicPr>
          <p:cNvPr id="2" name="Obraz 1" descr="Obraz zawierający mapa&#10;&#10;Opis wygenerowany automatycznie">
            <a:extLst>
              <a:ext uri="{FF2B5EF4-FFF2-40B4-BE49-F238E27FC236}">
                <a16:creationId xmlns:a16="http://schemas.microsoft.com/office/drawing/2014/main" id="{69940560-1548-526F-DD88-F726655F7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24" y="836712"/>
            <a:ext cx="5616000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7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7E398-2AB8-22A3-8F13-655D26FD9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34408F4C-FE52-A7F3-30EF-020B887C7DC5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1EDEC92-A02F-6E1E-0EA9-DF5997E7DB15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9A058867-A773-3E1C-6585-6D1C0964AFC2}"/>
              </a:ext>
            </a:extLst>
          </p:cNvPr>
          <p:cNvSpPr txBox="1">
            <a:spLocks/>
          </p:cNvSpPr>
          <p:nvPr/>
        </p:nvSpPr>
        <p:spPr>
          <a:xfrm>
            <a:off x="539552" y="247565"/>
            <a:ext cx="6733672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b="1" dirty="0">
                <a:solidFill>
                  <a:srgbClr val="2D512F"/>
                </a:solidFill>
                <a:latin typeface="+mj-lt"/>
              </a:rPr>
              <a:t>GORZÓW WIELKOPOLSKI – ocena jakości powietrza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2D512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A682271-BE18-E0A6-38BD-FCC856C5D5A9}"/>
              </a:ext>
            </a:extLst>
          </p:cNvPr>
          <p:cNvSpPr txBox="1"/>
          <p:nvPr/>
        </p:nvSpPr>
        <p:spPr>
          <a:xfrm>
            <a:off x="461963" y="1385392"/>
            <a:ext cx="8461864" cy="4332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Zgodnie z danymi zawartymi w rocznej ocenie jakości powietrza w województwie lubuskim, przeprowadzonej przez Główny Inspektorat Ochrony Środowiska, Regionalny Wydział Monitoringu Środowiska w Zielonej Górze (Raport za rok 2021 oraz za rok 2022) dla strefy miasto Gorzów Wielkopolski odnotowano przekroczenie: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poziomu docelowego stężeń 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benzo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(a)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pirenu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zawartego w pyle zawieszonym PM10, określonego ze względu na ochronę zdrowia ludzi.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Strefa miasto Gorzów Wielkopolski w roku 2021 oraz 2022 ze względu na przekroczenie poziomu docelowego 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benzo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(a)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pirenu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 pyle zawieszonym PM10 powietrzu została zakwalifikowana do strefy C. </a:t>
            </a:r>
          </a:p>
          <a:p>
            <a:pPr algn="just">
              <a:lnSpc>
                <a:spcPct val="115000"/>
              </a:lnSpc>
            </a:pPr>
            <a:endParaRPr lang="pl-PL" sz="800" dirty="0">
              <a:solidFill>
                <a:srgbClr val="2D512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Obszar przekroczeń na terenie strefy miasto Gorzów Wielkopolski w roku 2021 dla 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benzo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(a)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pirenu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wynosił 34,8 km</a:t>
            </a:r>
            <a:r>
              <a:rPr lang="pl-PL" sz="1400" baseline="300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co daje 40,5 % udziału w powierzchni strefy.</a:t>
            </a:r>
            <a:r>
              <a:rPr lang="pl-PL" sz="1400" dirty="0">
                <a:solidFill>
                  <a:srgbClr val="2D51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Na oddziaływanie przekroczeń narażone było około 74 648 mieszkańców (60,9%).</a:t>
            </a:r>
          </a:p>
          <a:p>
            <a:pPr algn="just">
              <a:lnSpc>
                <a:spcPct val="115000"/>
              </a:lnSpc>
            </a:pPr>
            <a:endParaRPr lang="pl-PL" sz="900" dirty="0">
              <a:solidFill>
                <a:srgbClr val="2D512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Obszar przekroczeń na terenie strefy miasto Gorzów Wielkopolski w roku 2022 dla 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benzo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(a)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pirenu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wynosił 22,3 km</a:t>
            </a:r>
            <a:r>
              <a:rPr lang="pl-PL" sz="1400" baseline="300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co daje 25,9 % udziału w powierzchni strefy.</a:t>
            </a:r>
            <a:r>
              <a:rPr lang="pl-PL" sz="1400" dirty="0">
                <a:solidFill>
                  <a:srgbClr val="2D51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Na oddziaływanie przekroczeń narażone było około 52 614 mieszkańców (44,6%).</a:t>
            </a:r>
            <a:endParaRPr lang="pl-PL" sz="1400" dirty="0">
              <a:solidFill>
                <a:srgbClr val="2D51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8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47D56-F166-9814-078C-41D2A1D82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A4DA123F-9D27-BEF8-9524-EF6FBA2D2AAD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95F90BB3-5553-8C85-1F77-AB0A8C0476A9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0C64C92A-87B4-0C61-2724-9F3BD63D21E3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7957808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b="1" dirty="0">
                <a:solidFill>
                  <a:srgbClr val="2D512F"/>
                </a:solidFill>
                <a:latin typeface="+mj-lt"/>
              </a:rPr>
              <a:t>GORZÓW WIELKOPOLSKI– realizacja działań naprawczych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2D512F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94491CC-C260-5EAB-8B57-289B6556C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88988"/>
              </p:ext>
            </p:extLst>
          </p:nvPr>
        </p:nvGraphicFramePr>
        <p:xfrm>
          <a:off x="473972" y="2635126"/>
          <a:ext cx="8554211" cy="3935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080">
                  <a:extLst>
                    <a:ext uri="{9D8B030D-6E8A-4147-A177-3AD203B41FA5}">
                      <a16:colId xmlns:a16="http://schemas.microsoft.com/office/drawing/2014/main" val="162257660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191605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440849929"/>
                    </a:ext>
                  </a:extLst>
                </a:gridCol>
                <a:gridCol w="2350648">
                  <a:extLst>
                    <a:ext uri="{9D8B030D-6E8A-4147-A177-3AD203B41FA5}">
                      <a16:colId xmlns:a16="http://schemas.microsoft.com/office/drawing/2014/main" val="2192928004"/>
                    </a:ext>
                  </a:extLst>
                </a:gridCol>
                <a:gridCol w="1630131">
                  <a:extLst>
                    <a:ext uri="{9D8B030D-6E8A-4147-A177-3AD203B41FA5}">
                      <a16:colId xmlns:a16="http://schemas.microsoft.com/office/drawing/2014/main" val="2704239918"/>
                    </a:ext>
                  </a:extLst>
                </a:gridCol>
              </a:tblGrid>
              <a:tr h="361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</a:t>
                      </a:r>
                      <a:endParaRPr lang="pl-PL" sz="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2021 - 2023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846325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Osiągnięty efekt ekologiczny redukcja emisji zanieczyszczeń [Mg/rok]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PM10 = 6,12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PM2,5 = 5,72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B(a)P = 0,0056</a:t>
                      </a:r>
                      <a:endParaRPr lang="pl-PL" sz="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PM10 = 10,26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PM2,5 = 9,88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B(a)P = 0,01738</a:t>
                      </a:r>
                      <a:endParaRPr lang="pl-PL" sz="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PM10 =0,5868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PM2,5 = 0,5781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B(a)P = 0,00029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PM10 = 16,967</a:t>
                      </a:r>
                      <a:b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PM2,5 = 16,178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B(a)P = 0,02327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497689405"/>
                  </a:ext>
                </a:extLst>
              </a:tr>
              <a:tr h="596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Poniesione koszty łącznie [zł/rok]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12 463 418,93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10 668 533,00</a:t>
                      </a:r>
                      <a:endParaRPr lang="pl-PL" sz="12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3 721 839,13</a:t>
                      </a:r>
                      <a:endParaRPr lang="pl-PL" sz="12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rgbClr val="000000"/>
                          </a:solidFill>
                        </a:rPr>
                        <a:t>26 850 372,13</a:t>
                      </a: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874549470"/>
                  </a:ext>
                </a:extLst>
              </a:tr>
              <a:tr h="650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Źródło finansowania oraz wartość finansowania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b.d.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własne JST - 2 795 095,55 zł 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RPO - 500 000,00 zł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Inne - 7 373 437,00 zł</a:t>
                      </a:r>
                      <a:endParaRPr lang="pl-PL" sz="12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własne – 2 615 045,68 zł 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własne wspólnot mieszkaniowych – 909 335,65 zł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Inne – 197 457,80 zł</a:t>
                      </a:r>
                      <a:endParaRPr lang="pl-PL" sz="12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rgbClr val="000000"/>
                          </a:solidFill>
                        </a:rPr>
                        <a:t>8 980 230,45 zł</a:t>
                      </a: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842910028"/>
                  </a:ext>
                </a:extLst>
              </a:tr>
              <a:tr h="650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Zrealizowany efekt rzeczowy [m2]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14 548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35 661 </a:t>
                      </a:r>
                      <a:endParaRPr lang="pl-PL" sz="12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1 454,39 </a:t>
                      </a:r>
                      <a:endParaRPr lang="pl-PL" sz="12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rgbClr val="000000"/>
                          </a:solidFill>
                        </a:rPr>
                        <a:t>51 663,39</a:t>
                      </a: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556606785"/>
                  </a:ext>
                </a:extLst>
              </a:tr>
              <a:tr h="687614"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zaawansowania realizacji działania naprawczego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</a:t>
                      </a:r>
                      <a:b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111 %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 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273 %</a:t>
                      </a:r>
                      <a:endParaRPr lang="pl-PL" sz="11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37,8 %</a:t>
                      </a:r>
                      <a:endParaRPr lang="pl-PL" sz="11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rgbClr val="000000"/>
                          </a:solidFill>
                        </a:rPr>
                        <a:t>Średni stopień realizacji 141 %</a:t>
                      </a: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00888927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411B610E-42C4-84D0-CDA6-A23010C0C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95" y="692696"/>
            <a:ext cx="78144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Obniżenie emisji z indywidualnych system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grzewczych w wyniku eliminacji niskosprawnych urządzeń na paliwa stałe (PL0801_ZSO):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rgbClr val="2D512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1BA3FE5-31F1-7517-30A9-8A31BD9D73DC}"/>
              </a:ext>
            </a:extLst>
          </p:cNvPr>
          <p:cNvSpPr txBox="1"/>
          <p:nvPr/>
        </p:nvSpPr>
        <p:spPr>
          <a:xfrm>
            <a:off x="473972" y="1268759"/>
            <a:ext cx="8240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Działanie naprawcze realizowane było poprzez następujące przedsięwzięcia: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likwidacja kotłów na paliwo stałe w budynkach mieszkalnych  i wykonanie c.o. etażowego zasilanego kotłami gazowymi, 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likwidacja pieców kaflowych i montaż ogrzewania elektrycznego lub podłączenie lokalu do sieci ciepłowniczej,  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przeprowadzenie termomodernizacji budynków mieszkalnych wielorodzinnych (m.in. docieplenie ścian, wymiana stolarki okiennej).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637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56A4F-1E33-EE97-75BE-6AA21F360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EA8EF0C-CBBC-7527-EBCE-781B5C64E7EF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2ACB6D7A-F077-2C27-95DC-CCB00D49DD9A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AF854708-9CCC-B18A-7CDB-54A403349330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7957808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b="1" dirty="0">
                <a:solidFill>
                  <a:srgbClr val="2D512F"/>
                </a:solidFill>
                <a:latin typeface="+mj-lt"/>
              </a:rPr>
              <a:t>GORZÓW WIELKOPOLSKI – realizacja działań naprawczych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2D512F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FA61D0E-428E-0869-0698-AFD030CD0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93369"/>
              </p:ext>
            </p:extLst>
          </p:nvPr>
        </p:nvGraphicFramePr>
        <p:xfrm>
          <a:off x="502624" y="2996952"/>
          <a:ext cx="8554211" cy="2983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079">
                  <a:extLst>
                    <a:ext uri="{9D8B030D-6E8A-4147-A177-3AD203B41FA5}">
                      <a16:colId xmlns:a16="http://schemas.microsoft.com/office/drawing/2014/main" val="1622576609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201916055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08770854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192928004"/>
                    </a:ext>
                  </a:extLst>
                </a:gridCol>
                <a:gridCol w="1532507">
                  <a:extLst>
                    <a:ext uri="{9D8B030D-6E8A-4147-A177-3AD203B41FA5}">
                      <a16:colId xmlns:a16="http://schemas.microsoft.com/office/drawing/2014/main" val="2704239918"/>
                    </a:ext>
                  </a:extLst>
                </a:gridCol>
              </a:tblGrid>
              <a:tr h="393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</a:t>
                      </a:r>
                      <a:endParaRPr lang="pl-PL" sz="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2021 - 2023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89405"/>
                  </a:ext>
                </a:extLst>
              </a:tr>
              <a:tr h="596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Poniesione koszty łącznie [zł/rok]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kosztów własnych</a:t>
                      </a:r>
                    </a:p>
                  </a:txBody>
                  <a:tcPr marL="44410" marR="4441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>
                          <a:solidFill>
                            <a:srgbClr val="000000"/>
                          </a:solidFill>
                        </a:rPr>
                        <a:t>164 325,00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164 325,00 zł</a:t>
                      </a:r>
                      <a:endParaRPr lang="pl-PL" sz="12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874549470"/>
                  </a:ext>
                </a:extLst>
              </a:tr>
              <a:tr h="666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Źródło finansowania oraz wartość finansowania [zł]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własne – </a:t>
                      </a:r>
                      <a:b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16 199,00 zł</a:t>
                      </a:r>
                    </a:p>
                    <a:p>
                      <a:r>
                        <a:rPr lang="pl-PL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WFOŚiGW</a:t>
                      </a: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148 126,00 zł</a:t>
                      </a:r>
                      <a:endParaRPr lang="pl-PL" sz="12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WFOŚiGW</a:t>
                      </a: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148 126,00 zł</a:t>
                      </a:r>
                      <a:endParaRPr lang="pl-PL" sz="12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842910028"/>
                  </a:ext>
                </a:extLst>
              </a:tr>
              <a:tr h="687614"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Zrealizowany efekt rzeczowy [szt.]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1 kampanie.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1 kampanie.</a:t>
                      </a:r>
                      <a:endParaRPr lang="pl-PL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1 kampanie.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3 kampanie.</a:t>
                      </a:r>
                    </a:p>
                  </a:txBody>
                  <a:tcPr marL="44410" marR="44410" marT="0" marB="0"/>
                </a:tc>
                <a:extLst>
                  <a:ext uri="{0D108BD9-81ED-4DB2-BD59-A6C34878D82A}">
                    <a16:rowId xmlns:a16="http://schemas.microsoft.com/office/drawing/2014/main" val="1008889275"/>
                  </a:ext>
                </a:extLst>
              </a:tr>
              <a:tr h="251336"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zaawansowania realizacji działania naprawczego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 </a:t>
                      </a:r>
                      <a:b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</a:t>
                      </a:r>
                      <a:b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</a:rPr>
                        <a:t>Średni stopień realizacji 100%</a:t>
                      </a:r>
                    </a:p>
                  </a:txBody>
                  <a:tcPr marL="44410" marR="44410" marT="0" marB="0"/>
                </a:tc>
                <a:extLst>
                  <a:ext uri="{0D108BD9-81ED-4DB2-BD59-A6C34878D82A}">
                    <a16:rowId xmlns:a16="http://schemas.microsoft.com/office/drawing/2014/main" val="140187867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443FFE94-ABFA-F710-B293-16FA4F42F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62" y="745591"/>
            <a:ext cx="775154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Działania promocyjne i edukacyjne (ulotki, imprezy, akcje szkolne, audycje, konferencje) oraz informacyjne i szkoleniowe (PL0801_EE):</a:t>
            </a: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rgbClr val="2D512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E7AEB86-4676-7D3F-E36C-75A5D2F78A8D}"/>
              </a:ext>
            </a:extLst>
          </p:cNvPr>
          <p:cNvSpPr txBox="1"/>
          <p:nvPr/>
        </p:nvSpPr>
        <p:spPr>
          <a:xfrm>
            <a:off x="492862" y="1340768"/>
            <a:ext cx="8327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Informowanie mieszkańców w zakresie obowiązujących przepisów  dotyczących ochrony środowiska w tym ochrony jakości powietrza. Między innymi udzielanie informacji o zakazie spalania odpadów, konieczności wymiany źródeł ciepła opalanych paliwami stałymi wynikającej z Uchwały antysmogowej dla miasta Gorzowa Wielkopolskiego, obowiązku złożenia deklaracji w systemie CEEB, udzielanie bieżącej pomocy dotyczącej wypełniania deklaracji. Informowanie mieszkańców o możliwościach uzyskania dofinansowania do wymiany źródeł ciepła, w tym o Programie Czyste Powietrze oraz uldze termomodernizacyjnej. Działania prowadzone poprzez stronę internetową miasta, ulotki dystrybuowane w oddziałach Urzędu Miasta, a także bezpośrednie i telefoniczne  udzielanie informacji mieszkańcom.</a:t>
            </a:r>
            <a:endParaRPr lang="pl-PL" sz="1200" dirty="0">
              <a:solidFill>
                <a:srgbClr val="2D51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6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B043-3DF2-FDC3-EF12-F13F642B0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631A848C-518B-AEB0-6DFA-C79F3FE50768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D2E1E35A-7C13-8D4F-CC04-4656DDF63E3C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B73E852F-4116-B298-5B39-895BDD4AE7B8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7957808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b="1" dirty="0">
                <a:solidFill>
                  <a:srgbClr val="2D512F"/>
                </a:solidFill>
                <a:latin typeface="+mj-lt"/>
              </a:rPr>
              <a:t>GORZÓW WIELKOPOLSKI– realizacja działań naprawczych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2D512F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70541D7-503C-6F9E-FC73-F3897ADD1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84748"/>
              </p:ext>
            </p:extLst>
          </p:nvPr>
        </p:nvGraphicFramePr>
        <p:xfrm>
          <a:off x="492147" y="2558463"/>
          <a:ext cx="8554211" cy="2127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080">
                  <a:extLst>
                    <a:ext uri="{9D8B030D-6E8A-4147-A177-3AD203B41FA5}">
                      <a16:colId xmlns:a16="http://schemas.microsoft.com/office/drawing/2014/main" val="162257660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1916055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73603726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127180427"/>
                    </a:ext>
                  </a:extLst>
                </a:gridCol>
                <a:gridCol w="1388491">
                  <a:extLst>
                    <a:ext uri="{9D8B030D-6E8A-4147-A177-3AD203B41FA5}">
                      <a16:colId xmlns:a16="http://schemas.microsoft.com/office/drawing/2014/main" val="2633029157"/>
                    </a:ext>
                  </a:extLst>
                </a:gridCol>
              </a:tblGrid>
              <a:tr h="380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</a:t>
                      </a:r>
                      <a:endParaRPr lang="pl-PL" sz="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2021 - 2023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89405"/>
                  </a:ext>
                </a:extLst>
              </a:tr>
              <a:tr h="57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Poniesione koszty łącznie [zł/rok]</a:t>
                      </a:r>
                      <a:endParaRPr lang="pl-PL" sz="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kosztów własnych</a:t>
                      </a:r>
                    </a:p>
                  </a:txBody>
                  <a:tcPr marL="44410" marR="4441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874549470"/>
                  </a:ext>
                </a:extLst>
              </a:tr>
              <a:tr h="505764"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Zrealizowany efekt rzeczowy [szt.]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72 kontroli.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70 kontroli.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102 kontroli.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rgbClr val="000000"/>
                          </a:solidFill>
                        </a:rPr>
                        <a:t>Przeprowadzono łącznie 244 kontroli</a:t>
                      </a: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842910028"/>
                  </a:ext>
                </a:extLst>
              </a:tr>
              <a:tr h="665105"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zaawansowania realizacji działania naprawczego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 </a:t>
                      </a:r>
                      <a:b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103%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</a:t>
                      </a:r>
                      <a:b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145,7%</a:t>
                      </a: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</a:rPr>
                        <a:t>Średni stopień realizacji 166,2%</a:t>
                      </a:r>
                    </a:p>
                  </a:txBody>
                  <a:tcPr marL="44410" marR="44410" marT="0" marB="0"/>
                </a:tc>
                <a:extLst>
                  <a:ext uri="{0D108BD9-81ED-4DB2-BD59-A6C34878D82A}">
                    <a16:rowId xmlns:a16="http://schemas.microsoft.com/office/drawing/2014/main" val="100888927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9953A090-7DD8-38D5-9F1F-ED410F929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88" y="745590"/>
            <a:ext cx="784312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b="1" dirty="0">
                <a:solidFill>
                  <a:srgbClr val="2D51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l-PL" sz="1400" b="1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Prowadzenie kontroli przestrzegania przepisów ograniczających używanie paliw lub urządzeń do celów grzewczych oraz zakazu spalania odpadów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(PL0801_KPP):</a:t>
            </a: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rgbClr val="2D512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A3E493A-3111-B154-1663-FBBC35D7C6F8}"/>
              </a:ext>
            </a:extLst>
          </p:cNvPr>
          <p:cNvSpPr txBox="1"/>
          <p:nvPr/>
        </p:nvSpPr>
        <p:spPr>
          <a:xfrm>
            <a:off x="502624" y="1340768"/>
            <a:ext cx="8173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Działalność kontrolna obejmowała: 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dirty="0">
                <a:solidFill>
                  <a:srgbClr val="2D512F"/>
                </a:solidFill>
                <a:latin typeface="Arial" panose="020B0604020202020204" pitchFamily="34" charset="0"/>
              </a:rPr>
              <a:t>- </a:t>
            </a: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przestrzeganie zakazu spalania odpadów w kotłach i piecach; </a:t>
            </a:r>
            <a:b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</a:b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przestrzeganie zakazu spalania odpadów zielonych, a także przestrzegania zakazu wypalania traw i łąk;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dirty="0">
                <a:solidFill>
                  <a:srgbClr val="2D512F"/>
                </a:solidFill>
                <a:latin typeface="Arial" panose="020B0604020202020204" pitchFamily="34" charset="0"/>
              </a:rPr>
              <a:t>- </a:t>
            </a: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przestrzeganie zapisów uchwały antysmogowej (od 1 stycznia 202</a:t>
            </a:r>
            <a:r>
              <a:rPr lang="pl-PL" sz="1200" dirty="0">
                <a:solidFill>
                  <a:srgbClr val="2D512F"/>
                </a:solidFill>
                <a:latin typeface="Arial" panose="020B0604020202020204" pitchFamily="34" charset="0"/>
              </a:rPr>
              <a:t>3</a:t>
            </a: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 r.). 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64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154F0-93D0-34F2-8DEA-3CDE01B11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68FECCAB-71C1-A137-F64A-5ED85818F318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A37A2CE2-FDDC-6EE3-C4D9-B4FB8B953AF1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42D7F851-A85F-DBB7-90F9-72EDA35E2E2C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3421304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2D512F"/>
                </a:solidFill>
                <a:effectLst/>
                <a:uLnTx/>
                <a:uFillTx/>
                <a:latin typeface="+mj-lt"/>
              </a:rPr>
              <a:t>STREFA LUBUSKA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23CF69F-815B-BECA-9E39-EEC15A6218B5}"/>
              </a:ext>
            </a:extLst>
          </p:cNvPr>
          <p:cNvSpPr txBox="1"/>
          <p:nvPr/>
        </p:nvSpPr>
        <p:spPr>
          <a:xfrm>
            <a:off x="576094" y="1859339"/>
            <a:ext cx="3023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D512F"/>
                </a:solidFill>
              </a:rPr>
              <a:t>Sprawozdanie z realizacji Programu ochrony powietrza dla strefy lubuskiej wraz z planem działań krótkoterminowych ze względu na przekroczenie wartości dopuszczalnej pyłu zawieszonego PM10 oraz poziomu docelowego </a:t>
            </a:r>
            <a:r>
              <a:rPr lang="pl-PL" dirty="0" err="1">
                <a:solidFill>
                  <a:srgbClr val="2D512F"/>
                </a:solidFill>
              </a:rPr>
              <a:t>benzo</a:t>
            </a:r>
            <a:r>
              <a:rPr lang="pl-PL" dirty="0">
                <a:solidFill>
                  <a:srgbClr val="2D512F"/>
                </a:solidFill>
              </a:rPr>
              <a:t>(a)</a:t>
            </a:r>
            <a:r>
              <a:rPr lang="pl-PL" dirty="0" err="1">
                <a:solidFill>
                  <a:srgbClr val="2D512F"/>
                </a:solidFill>
              </a:rPr>
              <a:t>pirenu</a:t>
            </a:r>
            <a:r>
              <a:rPr lang="pl-PL" dirty="0">
                <a:solidFill>
                  <a:srgbClr val="2D512F"/>
                </a:solidFill>
              </a:rPr>
              <a:t> w pyle zawieszonym PM10</a:t>
            </a:r>
          </a:p>
        </p:txBody>
      </p:sp>
      <p:pic>
        <p:nvPicPr>
          <p:cNvPr id="6" name="Obraz 5" descr="Obraz zawierający mapa&#10;&#10;Opis wygenerowany automatycznie">
            <a:extLst>
              <a:ext uri="{FF2B5EF4-FFF2-40B4-BE49-F238E27FC236}">
                <a16:creationId xmlns:a16="http://schemas.microsoft.com/office/drawing/2014/main" id="{CB7E5410-741D-C121-5DA1-ED0D35AF13DF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692696"/>
            <a:ext cx="5292000" cy="61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12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99340-D5B4-E6FB-11F1-D27DB77DC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3B8DD88-8B9B-473A-BD3A-ABBB49F5CBC9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6FC253D-8B03-9231-E8A4-836EC71951DB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5444125E-1BB1-1FE2-BAE8-F0CF32701F9E}"/>
              </a:ext>
            </a:extLst>
          </p:cNvPr>
          <p:cNvSpPr txBox="1">
            <a:spLocks/>
          </p:cNvSpPr>
          <p:nvPr/>
        </p:nvSpPr>
        <p:spPr>
          <a:xfrm>
            <a:off x="539552" y="247565"/>
            <a:ext cx="6733672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b="1" dirty="0">
                <a:solidFill>
                  <a:srgbClr val="2D512F"/>
                </a:solidFill>
                <a:latin typeface="+mj-lt"/>
              </a:rPr>
              <a:t>STREFA LUBUSKA – ocena jakości powietrza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2D512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9672F5C-719D-4B71-E2B2-9C27064FF9F2}"/>
              </a:ext>
            </a:extLst>
          </p:cNvPr>
          <p:cNvSpPr txBox="1"/>
          <p:nvPr/>
        </p:nvSpPr>
        <p:spPr>
          <a:xfrm>
            <a:off x="461963" y="1385392"/>
            <a:ext cx="8461864" cy="4332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Zgodnie z danymi zawartymi w rocznej ocenie jakości powietrza w województwie lubuskim, przeprowadzonej przez Główny Inspektorat Ochrony Środowiska, Regionalny Wydział Monitoringu Środowiska w Zielonej Górze (Raport za rok 2021 oraz za rok 2022) dla strefy lubuskiej odnotowano przekroczenie: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poziomu docelowego stężeń 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benzo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(a)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pirenu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zawartego w pyle zawieszonym PM10, określonego ze względu na ochronę zdrowia ludzi.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Strefa lubuska w roku 2021 oraz 2022 ze względu na przekroczenie poziomu docelowego 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benzo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(a)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pirenu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 pyle zawieszonym PM10 powietrzu została zakwalifikowana do strefy C. </a:t>
            </a:r>
          </a:p>
          <a:p>
            <a:pPr algn="just">
              <a:lnSpc>
                <a:spcPct val="115000"/>
              </a:lnSpc>
            </a:pPr>
            <a:endParaRPr lang="pl-PL" sz="800" dirty="0">
              <a:solidFill>
                <a:srgbClr val="2D512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Obszar przekroczeń na terenie strefy lubuskiej w roku 2021 dla 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benzo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(a)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pirenu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wynosił </a:t>
            </a:r>
            <a:r>
              <a:rPr lang="pl-PL" sz="1400" dirty="0">
                <a:solidFill>
                  <a:srgbClr val="2D51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322,3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km</a:t>
            </a:r>
            <a:r>
              <a:rPr lang="pl-PL" sz="1400" baseline="300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co daje </a:t>
            </a:r>
            <a:r>
              <a:rPr lang="pl-PL" sz="1400" dirty="0">
                <a:solidFill>
                  <a:srgbClr val="2D51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2,4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% udziału w powierzchni strefy.</a:t>
            </a:r>
            <a:r>
              <a:rPr lang="pl-PL" sz="1400" dirty="0">
                <a:solidFill>
                  <a:srgbClr val="2D51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Na oddziaływanie przekroczeń narażone było około 271 700 mieszkańców (</a:t>
            </a:r>
            <a:r>
              <a:rPr lang="pl-PL" sz="1400" dirty="0">
                <a:solidFill>
                  <a:srgbClr val="2D51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36,5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%).</a:t>
            </a:r>
          </a:p>
          <a:p>
            <a:pPr algn="just">
              <a:lnSpc>
                <a:spcPct val="115000"/>
              </a:lnSpc>
            </a:pPr>
            <a:endParaRPr lang="pl-PL" sz="900" dirty="0">
              <a:solidFill>
                <a:srgbClr val="2D512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Obszar przekroczeń na terenie strefy lubuskiej w roku 2022 dla 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benzo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(a)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pirenu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wynosił </a:t>
            </a:r>
            <a:r>
              <a:rPr lang="pl-PL" sz="1400" dirty="0">
                <a:solidFill>
                  <a:srgbClr val="2D51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108,2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km</a:t>
            </a:r>
            <a:r>
              <a:rPr lang="pl-PL" sz="1400" baseline="300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co daje </a:t>
            </a:r>
            <a:r>
              <a:rPr lang="pl-PL" sz="1400" dirty="0">
                <a:solidFill>
                  <a:srgbClr val="2D51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0,8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% udziału w powierzchni strefy.</a:t>
            </a:r>
            <a:r>
              <a:rPr lang="pl-PL" sz="1400" dirty="0">
                <a:solidFill>
                  <a:srgbClr val="2D51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Na oddziaływanie przekroczeń narażone było około </a:t>
            </a:r>
            <a:r>
              <a:rPr lang="pl-PL" sz="1400" dirty="0">
                <a:solidFill>
                  <a:srgbClr val="2D51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89 849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mieszkańców (12,3%).</a:t>
            </a:r>
            <a:endParaRPr lang="pl-PL" sz="1400" dirty="0">
              <a:solidFill>
                <a:srgbClr val="2D51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8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8A5AD-7F1A-CF86-C7ED-ED2BC7387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2DE336B-858B-64FE-17DB-97EA6867FFD5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FBC6DF3-8A47-AE85-1AD1-BAC3F32C5BF4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DCC9EAF7-E26E-FF77-2523-77C75DF484B6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7957808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b="1" dirty="0">
                <a:solidFill>
                  <a:srgbClr val="2D512F"/>
                </a:solidFill>
                <a:latin typeface="+mj-lt"/>
              </a:rPr>
              <a:t>STREFA LUBUSKA – realizacja działań naprawczych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2D512F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082B14D-F320-AD03-2C9D-8A3472704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068495"/>
              </p:ext>
            </p:extLst>
          </p:nvPr>
        </p:nvGraphicFramePr>
        <p:xfrm>
          <a:off x="538837" y="2725763"/>
          <a:ext cx="8554211" cy="3623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080">
                  <a:extLst>
                    <a:ext uri="{9D8B030D-6E8A-4147-A177-3AD203B41FA5}">
                      <a16:colId xmlns:a16="http://schemas.microsoft.com/office/drawing/2014/main" val="162257660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191605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440849929"/>
                    </a:ext>
                  </a:extLst>
                </a:gridCol>
                <a:gridCol w="2350648">
                  <a:extLst>
                    <a:ext uri="{9D8B030D-6E8A-4147-A177-3AD203B41FA5}">
                      <a16:colId xmlns:a16="http://schemas.microsoft.com/office/drawing/2014/main" val="2192928004"/>
                    </a:ext>
                  </a:extLst>
                </a:gridCol>
                <a:gridCol w="1630131">
                  <a:extLst>
                    <a:ext uri="{9D8B030D-6E8A-4147-A177-3AD203B41FA5}">
                      <a16:colId xmlns:a16="http://schemas.microsoft.com/office/drawing/2014/main" val="2704239918"/>
                    </a:ext>
                  </a:extLst>
                </a:gridCol>
              </a:tblGrid>
              <a:tr h="393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</a:t>
                      </a:r>
                      <a:endParaRPr lang="pl-PL" sz="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2021 - 2023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884923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Osiągnięty efekt ekologiczny redukcja emisji zanieczyszczeń [Mg/rok]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PM10 = 157,79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PM2,5 = 156,00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B(a)P = 0,076</a:t>
                      </a:r>
                      <a:endParaRPr lang="pl-PL" sz="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PM10 = 59,38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PM2,5 = 58,68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B(a)P = 0,0286</a:t>
                      </a:r>
                      <a:endParaRPr lang="pl-PL" sz="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PM10 = 37,77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PM2,5 = 37,26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B(a)P = 0,0188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PM10 = 254,58</a:t>
                      </a:r>
                      <a:b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PM2,5 = 251,58</a:t>
                      </a:r>
                    </a:p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B(a)P =0,1232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497689405"/>
                  </a:ext>
                </a:extLst>
              </a:tr>
              <a:tr h="481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Poniesione koszty łącznie [zł/rok]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162 165 215,93 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31 173 025,00</a:t>
                      </a:r>
                      <a:endParaRPr lang="pl-PL" sz="10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169 975 344,22 </a:t>
                      </a:r>
                      <a:endParaRPr lang="pl-PL" sz="10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363 313 585,15</a:t>
                      </a:r>
                      <a:endParaRPr lang="pl-PL" sz="10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874549470"/>
                  </a:ext>
                </a:extLst>
              </a:tr>
              <a:tr h="650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Źródło finansowania oraz wartość finansowania [zł]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77 531 558,92  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31 021 857,00</a:t>
                      </a:r>
                      <a:endParaRPr lang="pl-PL" sz="10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46 919 694,29 </a:t>
                      </a:r>
                      <a:endParaRPr lang="pl-PL" sz="10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155 473 110,21</a:t>
                      </a:r>
                      <a:endParaRPr lang="pl-PL" sz="10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842910028"/>
                  </a:ext>
                </a:extLst>
              </a:tr>
              <a:tr h="50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Zrealizowany efekt rzeczowy [m2]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404 363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149 237 </a:t>
                      </a:r>
                      <a:endParaRPr lang="pl-PL" sz="12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95 243,72 </a:t>
                      </a:r>
                      <a:endParaRPr lang="pl-PL" sz="12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rgbClr val="000000"/>
                          </a:solidFill>
                        </a:rPr>
                        <a:t>648 843,72</a:t>
                      </a: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2555285596"/>
                  </a:ext>
                </a:extLst>
              </a:tr>
              <a:tr h="687614"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zaawansowania realizacji działania naprawczego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</a:t>
                      </a:r>
                      <a:b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91%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 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31,73%</a:t>
                      </a:r>
                      <a:endParaRPr lang="pl-PL" sz="11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20,25%</a:t>
                      </a:r>
                      <a:endParaRPr lang="pl-PL" sz="11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rgbClr val="000000"/>
                          </a:solidFill>
                        </a:rPr>
                        <a:t>Średni stopień realizacji  48%</a:t>
                      </a: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00888927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410903A8-F900-4F89-E15F-DB95DC936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88" y="745591"/>
            <a:ext cx="841918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Obniżenie emisji z indywidualnych system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grzewczych w wyniku eliminacji niskosprawnych urządzeń na paliwa stałe (PL0803_ZSO):</a:t>
            </a: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rgbClr val="2D512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1D2495C-A6A2-B65B-9FCC-3A2523701AD7}"/>
              </a:ext>
            </a:extLst>
          </p:cNvPr>
          <p:cNvSpPr txBox="1"/>
          <p:nvPr/>
        </p:nvSpPr>
        <p:spPr>
          <a:xfrm>
            <a:off x="502624" y="1340768"/>
            <a:ext cx="8101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x-none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Działanie naprawcze realizowane było poprzez następujące przedsięwzięcia: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x-none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budowę nowych budynków (głównie budynki użyteczności publicznej) wykorzystujących niskoemisyjne źródła </a:t>
            </a: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x-none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ogrzewania,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x-none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likwidację ogrzewania zasilanego paliwem stałym,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x-none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likwidację ogrzewania zasilanego paliwem stałym wraz z montażem nowego niskoemisyjnego sposobu ogrzewania,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x-none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termomodernizację budynków (m.in. docieplenie ścian, wymiana stolarki okiennej),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montaż kolektorów słonecznych.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0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86BA497B-3FE0-6E8D-74BB-7B6E2FA9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78" y="578877"/>
            <a:ext cx="3513949" cy="53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87E5F57-278B-12DF-A165-141AB52A14C6}"/>
              </a:ext>
            </a:extLst>
          </p:cNvPr>
          <p:cNvSpPr txBox="1"/>
          <p:nvPr/>
        </p:nvSpPr>
        <p:spPr>
          <a:xfrm>
            <a:off x="3842075" y="4155517"/>
            <a:ext cx="295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>
                    <a:lumMod val="50000"/>
                  </a:schemeClr>
                </a:solidFill>
              </a:rPr>
              <a:t>……………</a:t>
            </a:r>
          </a:p>
        </p:txBody>
      </p:sp>
      <p:sp>
        <p:nvSpPr>
          <p:cNvPr id="22" name="Prostokąt: jeden ścięty róg 21">
            <a:extLst>
              <a:ext uri="{FF2B5EF4-FFF2-40B4-BE49-F238E27FC236}">
                <a16:creationId xmlns:a16="http://schemas.microsoft.com/office/drawing/2014/main" id="{15BA207C-2CA2-6700-073D-8ECE5F9A5725}"/>
              </a:ext>
            </a:extLst>
          </p:cNvPr>
          <p:cNvSpPr/>
          <p:nvPr/>
        </p:nvSpPr>
        <p:spPr>
          <a:xfrm>
            <a:off x="585338" y="3804560"/>
            <a:ext cx="4211803" cy="1656184"/>
          </a:xfrm>
          <a:prstGeom prst="snip1Rect">
            <a:avLst/>
          </a:prstGeom>
          <a:solidFill>
            <a:srgbClr val="2D512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DB07B47-6517-3D03-25DA-DE0720C09A18}"/>
              </a:ext>
            </a:extLst>
          </p:cNvPr>
          <p:cNvSpPr txBox="1"/>
          <p:nvPr/>
        </p:nvSpPr>
        <p:spPr>
          <a:xfrm>
            <a:off x="3842075" y="1711619"/>
            <a:ext cx="295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>
                    <a:lumMod val="50000"/>
                  </a:schemeClr>
                </a:solidFill>
              </a:rPr>
              <a:t>……………</a:t>
            </a:r>
          </a:p>
        </p:txBody>
      </p:sp>
      <p:sp>
        <p:nvSpPr>
          <p:cNvPr id="2" name="Prostokąt: jeden ścięty róg 1">
            <a:extLst>
              <a:ext uri="{FF2B5EF4-FFF2-40B4-BE49-F238E27FC236}">
                <a16:creationId xmlns:a16="http://schemas.microsoft.com/office/drawing/2014/main" id="{175E2A7E-DE04-413C-F8C5-E352658BBA39}"/>
              </a:ext>
            </a:extLst>
          </p:cNvPr>
          <p:cNvSpPr/>
          <p:nvPr/>
        </p:nvSpPr>
        <p:spPr>
          <a:xfrm>
            <a:off x="585338" y="1412776"/>
            <a:ext cx="4211803" cy="1656184"/>
          </a:xfrm>
          <a:prstGeom prst="snip1Rect">
            <a:avLst/>
          </a:prstGeom>
          <a:solidFill>
            <a:srgbClr val="2D512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86DC43F0-736C-E3F9-4461-29C51A83E2DD}"/>
              </a:ext>
            </a:extLst>
          </p:cNvPr>
          <p:cNvCxnSpPr>
            <a:cxnSpLocks/>
            <a:endCxn id="12" idx="4"/>
          </p:cNvCxnSpPr>
          <p:nvPr/>
        </p:nvCxnSpPr>
        <p:spPr>
          <a:xfrm>
            <a:off x="6516216" y="0"/>
            <a:ext cx="0" cy="486916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dtytuł 4">
            <a:extLst>
              <a:ext uri="{FF2B5EF4-FFF2-40B4-BE49-F238E27FC236}">
                <a16:creationId xmlns:a16="http://schemas.microsoft.com/office/drawing/2014/main" id="{83A44703-73ED-4758-85B5-D82F89D72446}"/>
              </a:ext>
            </a:extLst>
          </p:cNvPr>
          <p:cNvSpPr txBox="1">
            <a:spLocks/>
          </p:cNvSpPr>
          <p:nvPr/>
        </p:nvSpPr>
        <p:spPr>
          <a:xfrm>
            <a:off x="696312" y="3933056"/>
            <a:ext cx="3875687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WYKONAWCA:</a:t>
            </a:r>
          </a:p>
          <a:p>
            <a:pPr algn="l">
              <a:spcBef>
                <a:spcPts val="0"/>
              </a:spcBef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LEMITOR Ochrona Środowiska Spółka z o.o. </a:t>
            </a:r>
          </a:p>
          <a:p>
            <a:pPr algn="l">
              <a:spcBef>
                <a:spcPts val="0"/>
              </a:spcBef>
            </a:pPr>
            <a:br>
              <a:rPr lang="pl-PL" sz="1400" dirty="0">
                <a:solidFill>
                  <a:schemeClr val="bg1"/>
                </a:solidFill>
                <a:latin typeface="+mj-lt"/>
              </a:rPr>
            </a:br>
            <a:r>
              <a:rPr lang="pl-PL" sz="1400" dirty="0">
                <a:solidFill>
                  <a:schemeClr val="bg1"/>
                </a:solidFill>
                <a:latin typeface="+mj-lt"/>
              </a:rPr>
              <a:t>z siedzibą:		</a:t>
            </a:r>
          </a:p>
          <a:p>
            <a:pPr algn="l">
              <a:spcBef>
                <a:spcPts val="0"/>
              </a:spcBef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ul. Jana Długosza 40</a:t>
            </a:r>
          </a:p>
          <a:p>
            <a:pPr algn="l">
              <a:spcBef>
                <a:spcPts val="0"/>
              </a:spcBef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51-162 Wrocław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2AE9B4E8-41E5-7803-54C2-925D6F9AB463}"/>
              </a:ext>
            </a:extLst>
          </p:cNvPr>
          <p:cNvSpPr/>
          <p:nvPr/>
        </p:nvSpPr>
        <p:spPr>
          <a:xfrm>
            <a:off x="6300192" y="4437112"/>
            <a:ext cx="432048" cy="43204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13162339-BA50-A7AE-5500-429F56BFA2CD}"/>
              </a:ext>
            </a:extLst>
          </p:cNvPr>
          <p:cNvSpPr/>
          <p:nvPr/>
        </p:nvSpPr>
        <p:spPr>
          <a:xfrm>
            <a:off x="6300192" y="2002532"/>
            <a:ext cx="432048" cy="43204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dtytuł 4">
            <a:extLst>
              <a:ext uri="{FF2B5EF4-FFF2-40B4-BE49-F238E27FC236}">
                <a16:creationId xmlns:a16="http://schemas.microsoft.com/office/drawing/2014/main" id="{38CEF584-959A-ED17-DC66-DBE709129E48}"/>
              </a:ext>
            </a:extLst>
          </p:cNvPr>
          <p:cNvSpPr txBox="1">
            <a:spLocks/>
          </p:cNvSpPr>
          <p:nvPr/>
        </p:nvSpPr>
        <p:spPr>
          <a:xfrm>
            <a:off x="680334" y="1585650"/>
            <a:ext cx="4015553" cy="1275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ZLECENIODAWCA:			</a:t>
            </a:r>
          </a:p>
          <a:p>
            <a:pPr algn="l">
              <a:spcBef>
                <a:spcPts val="0"/>
              </a:spcBef>
            </a:pPr>
            <a:r>
              <a:rPr lang="pl-PL" sz="1400" b="0" i="0" dirty="0">
                <a:solidFill>
                  <a:schemeClr val="bg1"/>
                </a:solidFill>
                <a:effectLst/>
                <a:latin typeface="+mj-lt"/>
              </a:rPr>
              <a:t>Urząd Marszałkowski Województwa Lubuskiego</a:t>
            </a:r>
            <a:r>
              <a:rPr lang="pl-PL" sz="1400" dirty="0">
                <a:solidFill>
                  <a:schemeClr val="bg1"/>
                </a:solidFill>
                <a:latin typeface="+mj-lt"/>
              </a:rPr>
              <a:t>	</a:t>
            </a:r>
            <a:br>
              <a:rPr lang="pl-PL" sz="1400" dirty="0">
                <a:solidFill>
                  <a:schemeClr val="bg1"/>
                </a:solidFill>
                <a:latin typeface="+mj-lt"/>
              </a:rPr>
            </a:br>
            <a:r>
              <a:rPr lang="pl-PL" sz="1400" dirty="0">
                <a:solidFill>
                  <a:schemeClr val="bg1"/>
                </a:solidFill>
                <a:latin typeface="+mj-lt"/>
              </a:rPr>
              <a:t>z siedzibą:				</a:t>
            </a:r>
          </a:p>
          <a:p>
            <a:pPr algn="l">
              <a:spcBef>
                <a:spcPts val="0"/>
              </a:spcBef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Ul. Podgórna 7		</a:t>
            </a:r>
          </a:p>
          <a:p>
            <a:pPr algn="l">
              <a:spcBef>
                <a:spcPts val="0"/>
              </a:spcBef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65-057 Zielona Góra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</a:rPr>
              <a:t>			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6B0CC4D8-B5EC-74FB-EF72-45A205EAB61E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962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6589E-85CC-DBD8-B9B2-D0AC476A0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F1DEDDC6-BB7E-A24D-4884-945D6FEE6F11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3DE9A464-7B19-7FF9-7E90-AA60F1A15094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509B0F3E-C10A-A78D-203D-0C7C459F8B99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7957808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b="1" dirty="0">
                <a:solidFill>
                  <a:srgbClr val="2D512F"/>
                </a:solidFill>
                <a:latin typeface="+mj-lt"/>
              </a:rPr>
              <a:t>STREFA LUBUSKA – realizacja działań naprawczych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2D512F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1CF5AB9-0959-A541-BB2C-679FA2D80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61199"/>
              </p:ext>
            </p:extLst>
          </p:nvPr>
        </p:nvGraphicFramePr>
        <p:xfrm>
          <a:off x="492862" y="3535701"/>
          <a:ext cx="8644455" cy="2983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443">
                  <a:extLst>
                    <a:ext uri="{9D8B030D-6E8A-4147-A177-3AD203B41FA5}">
                      <a16:colId xmlns:a16="http://schemas.microsoft.com/office/drawing/2014/main" val="1622576609"/>
                    </a:ext>
                  </a:extLst>
                </a:gridCol>
                <a:gridCol w="1727412">
                  <a:extLst>
                    <a:ext uri="{9D8B030D-6E8A-4147-A177-3AD203B41FA5}">
                      <a16:colId xmlns:a16="http://schemas.microsoft.com/office/drawing/2014/main" val="20191605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87708542"/>
                    </a:ext>
                  </a:extLst>
                </a:gridCol>
                <a:gridCol w="1829169">
                  <a:extLst>
                    <a:ext uri="{9D8B030D-6E8A-4147-A177-3AD203B41FA5}">
                      <a16:colId xmlns:a16="http://schemas.microsoft.com/office/drawing/2014/main" val="604066830"/>
                    </a:ext>
                  </a:extLst>
                </a:gridCol>
                <a:gridCol w="1943337">
                  <a:extLst>
                    <a:ext uri="{9D8B030D-6E8A-4147-A177-3AD203B41FA5}">
                      <a16:colId xmlns:a16="http://schemas.microsoft.com/office/drawing/2014/main" val="2192928004"/>
                    </a:ext>
                  </a:extLst>
                </a:gridCol>
                <a:gridCol w="1531814">
                  <a:extLst>
                    <a:ext uri="{9D8B030D-6E8A-4147-A177-3AD203B41FA5}">
                      <a16:colId xmlns:a16="http://schemas.microsoft.com/office/drawing/2014/main" val="2704239918"/>
                    </a:ext>
                  </a:extLst>
                </a:gridCol>
              </a:tblGrid>
              <a:tr h="393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</a:t>
                      </a:r>
                      <a:endParaRPr lang="pl-PL" sz="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2021 - 2023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89405"/>
                  </a:ext>
                </a:extLst>
              </a:tr>
              <a:tr h="596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Poniesione koszty łącznie [zł/rok]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203 166 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366 824 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1 139 314,46 </a:t>
                      </a:r>
                      <a:endParaRPr lang="pl-PL" sz="10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1 709 304,46</a:t>
                      </a:r>
                      <a:endParaRPr lang="pl-PL" sz="10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874549470"/>
                  </a:ext>
                </a:extLst>
              </a:tr>
              <a:tr h="666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Źródło finansowania oraz wartość finansowania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178 588 zł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345 996 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621 943,37 </a:t>
                      </a:r>
                      <a:endParaRPr lang="pl-PL" sz="10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1 146 527,37</a:t>
                      </a:r>
                      <a:endParaRPr lang="pl-PL" sz="10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842910028"/>
                  </a:ext>
                </a:extLst>
              </a:tr>
              <a:tr h="687614"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Zrealizowany efekt rzeczowy [szt.]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102 kampanii.</a:t>
                      </a:r>
                    </a:p>
                  </a:txBody>
                  <a:tcPr marL="44410" marR="4441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369 kampanii.</a:t>
                      </a:r>
                    </a:p>
                  </a:txBody>
                  <a:tcPr marL="44410" marR="4441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105 kampanii.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576 kampanii.</a:t>
                      </a: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008889275"/>
                  </a:ext>
                </a:extLst>
              </a:tr>
              <a:tr h="251336"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zaawansowania realizacji działania naprawczego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 </a:t>
                      </a:r>
                      <a:b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483%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</a:t>
                      </a:r>
                      <a:b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128%</a:t>
                      </a:r>
                    </a:p>
                  </a:txBody>
                  <a:tcPr marL="44410" marR="4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</a:rPr>
                        <a:t>Średni stopień realizacji 227 %</a:t>
                      </a:r>
                    </a:p>
                  </a:txBody>
                  <a:tcPr marL="44410" marR="44410" marT="0" marB="0"/>
                </a:tc>
                <a:extLst>
                  <a:ext uri="{0D108BD9-81ED-4DB2-BD59-A6C34878D82A}">
                    <a16:rowId xmlns:a16="http://schemas.microsoft.com/office/drawing/2014/main" val="140187867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FB5F48E-7BE3-978F-8794-5E3526B4C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88" y="745591"/>
            <a:ext cx="784312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Działania promocyjne i edukacyjne (ulotki, imprezy, akcje szkolne, audycje, konferencje)   oraz informacyjne i szkoleniowe (PL0803_EE):</a:t>
            </a: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rgbClr val="2D512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AFEF220-4EAF-A878-047C-BB4534326EFD}"/>
              </a:ext>
            </a:extLst>
          </p:cNvPr>
          <p:cNvSpPr txBox="1"/>
          <p:nvPr/>
        </p:nvSpPr>
        <p:spPr>
          <a:xfrm>
            <a:off x="492862" y="1253412"/>
            <a:ext cx="8389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x-none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Na terenie strefy działania informacyjne i edukacyjne prowadzone były poprzez: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x-none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organizowanie spotkań informacyjno-edukacyjnych dla mieszkańców, kolportaż ulotek, zamieszczanie informacji </a:t>
            </a:r>
            <a:b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</a:br>
            <a:r>
              <a:rPr lang="x-none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w prasie i na stronach internetowych gmin w zakresie obowiązujących przepisów  i dobrych praktyk dotyczących ochrony środowiska w tym ochrony jakości powietrza,</a:t>
            </a:r>
            <a:r>
              <a:rPr lang="pl-PL" sz="1200" dirty="0">
                <a:solidFill>
                  <a:srgbClr val="2D512F"/>
                </a:solidFill>
                <a:latin typeface="Arial" panose="020B0604020202020204" pitchFamily="34" charset="0"/>
              </a:rPr>
              <a:t> </a:t>
            </a:r>
            <a:r>
              <a:rPr lang="x-none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organizowanie spotkań w szkołach i przedszkolach, na których poruszano tematykę ochrony środowiska,</a:t>
            </a:r>
            <a:r>
              <a:rPr lang="pl-PL" sz="1200" dirty="0">
                <a:solidFill>
                  <a:srgbClr val="2D512F"/>
                </a:solidFill>
                <a:latin typeface="Arial" panose="020B0604020202020204" pitchFamily="34" charset="0"/>
              </a:rPr>
              <a:t> </a:t>
            </a:r>
            <a:r>
              <a:rPr lang="x-none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organizowanie warsztatów w szkołach, podczas których sadzono drzewa, uczono się segregacji odpadów, informowano o zakazie ich spalania,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x-none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organizowano konkursy artystyczne (plastyczne, pisarskie, poetyckie), których zadaniem było zapoznanie młodzieży </a:t>
            </a:r>
            <a:b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</a:br>
            <a:r>
              <a:rPr lang="x-none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i dzieci z tematyką ochrony powietrza,</a:t>
            </a:r>
            <a:r>
              <a:rPr lang="pl-PL" sz="1200" dirty="0">
                <a:solidFill>
                  <a:srgbClr val="2D512F"/>
                </a:solidFill>
                <a:latin typeface="Arial" panose="020B0604020202020204" pitchFamily="34" charset="0"/>
              </a:rPr>
              <a:t> </a:t>
            </a: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x-none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na podstawie zawartych z WFOŚiGW w Zielonej Górze umów, zorganizowano w wielu gminach punkty informacyjne </a:t>
            </a:r>
            <a:b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</a:br>
            <a:r>
              <a:rPr lang="x-none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o możliwości skorzystania ze wsparcia finansowego z Programu Czyste Powietrze,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informowano mieszkańców niektórych gmin o bieżącej jakości powietrza za sprawą wyświetlonych danych o stężeniach, zanieczyszczeń na tablicach </a:t>
            </a:r>
            <a:r>
              <a:rPr lang="pl-PL" sz="1200" i="0" u="none" strike="noStrike" kern="1200" dirty="0" err="1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led</a:t>
            </a: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 w ogólnodostępnych miejscach lub na stronach/aplikacjach internetowych.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36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F7FB8-2D05-90F6-5D6F-5ECE8E69A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343681DC-C08F-D893-2AF1-0AB62492E230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8958C40-017F-C76D-2DA4-39420EDF0CB7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6C47816E-B8C4-1502-E005-839974A94CE0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7957808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b="1" dirty="0">
                <a:solidFill>
                  <a:srgbClr val="2D512F"/>
                </a:solidFill>
                <a:latin typeface="+mj-lt"/>
              </a:rPr>
              <a:t>STREFA LUBUSKA – realizacja działań naprawczych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2D512F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E3E1D6F-6CB1-0761-8249-438131CEC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14068"/>
              </p:ext>
            </p:extLst>
          </p:nvPr>
        </p:nvGraphicFramePr>
        <p:xfrm>
          <a:off x="492862" y="2492896"/>
          <a:ext cx="8554212" cy="2456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6623">
                  <a:extLst>
                    <a:ext uri="{9D8B030D-6E8A-4147-A177-3AD203B41FA5}">
                      <a16:colId xmlns:a16="http://schemas.microsoft.com/office/drawing/2014/main" val="1622576609"/>
                    </a:ext>
                  </a:extLst>
                </a:gridCol>
                <a:gridCol w="2102673">
                  <a:extLst>
                    <a:ext uri="{9D8B030D-6E8A-4147-A177-3AD203B41FA5}">
                      <a16:colId xmlns:a16="http://schemas.microsoft.com/office/drawing/2014/main" val="2019160557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273603726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127180427"/>
                    </a:ext>
                  </a:extLst>
                </a:gridCol>
                <a:gridCol w="1388491">
                  <a:extLst>
                    <a:ext uri="{9D8B030D-6E8A-4147-A177-3AD203B41FA5}">
                      <a16:colId xmlns:a16="http://schemas.microsoft.com/office/drawing/2014/main" val="2633029157"/>
                    </a:ext>
                  </a:extLst>
                </a:gridCol>
              </a:tblGrid>
              <a:tr h="393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</a:t>
                      </a:r>
                      <a:endParaRPr lang="pl-PL" sz="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dirty="0"/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89405"/>
                  </a:ext>
                </a:extLst>
              </a:tr>
              <a:tr h="596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Poniesione koszty łącznie [zł/rok]</a:t>
                      </a:r>
                      <a:endParaRPr lang="pl-PL" sz="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7 710,80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5 963,00</a:t>
                      </a:r>
                      <a:endParaRPr lang="pl-PL" sz="12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8 312,50 </a:t>
                      </a:r>
                      <a:endParaRPr lang="pl-PL" sz="12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21 986,30</a:t>
                      </a: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874549470"/>
                  </a:ext>
                </a:extLst>
              </a:tr>
              <a:tr h="666896"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Zrealizowany efekt rzeczowy [szt.]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3 111 kontroli.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1 702 kontroli.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Zrealizowano 2 204 kontroli.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rgbClr val="000000"/>
                          </a:solidFill>
                        </a:rPr>
                        <a:t>Przeprowadzono łącznie 7 017 kontroli</a:t>
                      </a: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842910028"/>
                  </a:ext>
                </a:extLst>
              </a:tr>
              <a:tr h="687614"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zaawansowania realizacji działania naprawczego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 </a:t>
                      </a:r>
                      <a:b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352%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192%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</a:t>
                      </a:r>
                      <a:b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249%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</a:rPr>
                        <a:t>Średni stopień realizacji 264%</a:t>
                      </a: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00888927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87994BF7-7180-FCE2-9D06-F4EF29D81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88" y="745590"/>
            <a:ext cx="827516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b="1" dirty="0">
                <a:solidFill>
                  <a:srgbClr val="2D512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l-PL" sz="1400" b="1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Prowadzenie kontroli przestrzegania przepisów ograniczających używanie paliw lub urządzeń do celów grzewczych oraz zakazu spalania odpadów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(PL0801_KPP):</a:t>
            </a: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rgbClr val="2D512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B5F180-21D4-5C4E-BD4B-AF0F7D768DA7}"/>
              </a:ext>
            </a:extLst>
          </p:cNvPr>
          <p:cNvSpPr txBox="1"/>
          <p:nvPr/>
        </p:nvSpPr>
        <p:spPr>
          <a:xfrm>
            <a:off x="502624" y="1340768"/>
            <a:ext cx="8173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Działalność kontrolna obejmowała: 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dirty="0">
                <a:solidFill>
                  <a:srgbClr val="2D512F"/>
                </a:solidFill>
                <a:latin typeface="Arial" panose="020B0604020202020204" pitchFamily="34" charset="0"/>
              </a:rPr>
              <a:t>- </a:t>
            </a: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przestrzeganie zakazu spalania odpadów w kotłach i piecach; </a:t>
            </a:r>
            <a:b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</a:br>
            <a:r>
              <a:rPr lang="pl-PL" sz="1200" i="0" u="none" strike="noStrike" kern="1200" dirty="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- przestrzeganie zakazu spalania odpadów zielonych, a także przestrzegania zakazu wypalania traw </a:t>
            </a:r>
            <a:r>
              <a:rPr lang="pl-PL" sz="1200" i="0" u="none" strike="noStrike" kern="1200">
                <a:solidFill>
                  <a:srgbClr val="2D512F"/>
                </a:solidFill>
                <a:effectLst/>
                <a:latin typeface="Arial" panose="020B0604020202020204" pitchFamily="34" charset="0"/>
              </a:rPr>
              <a:t>i łąk.</a:t>
            </a:r>
            <a:endParaRPr lang="pl-PL" sz="1200" i="0" u="none" strike="noStrike" dirty="0"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6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7DC0B-1286-AC2D-520C-69C52405D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FB2C5580-CCC4-E65F-980B-5BF5E79FF1EB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A403FD40-4FB9-C420-5978-5ABAE6FB78E8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5354C262-C7DE-89D0-00F0-3139A073C1BB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7957808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2D512F"/>
                </a:solidFill>
                <a:effectLst/>
                <a:uLnTx/>
                <a:uFillTx/>
                <a:latin typeface="+mj-lt"/>
              </a:rPr>
              <a:t>DZIAŁANIA KRÓTKOTERMINOWE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2EA950C-9856-4701-E84A-64F82B36D2C6}"/>
              </a:ext>
            </a:extLst>
          </p:cNvPr>
          <p:cNvSpPr txBox="1"/>
          <p:nvPr/>
        </p:nvSpPr>
        <p:spPr>
          <a:xfrm>
            <a:off x="683568" y="1052736"/>
            <a:ext cx="81369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Strefa miasto Zielona Góra oraz Gorzów Wielkopolski</a:t>
            </a:r>
          </a:p>
          <a:p>
            <a:pPr algn="just"/>
            <a:r>
              <a:rPr lang="pl-PL" sz="14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przypadku B(a)P dla którego okres uśredniania wyników wynosi rok, trudno jest mówić </a:t>
            </a:r>
            <a:br>
              <a:rPr lang="pl-PL" sz="14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wdrażaniu działań krótkoterminowych, w tym o bieżącym informowaniu mieszkańców o zagrożeniu. </a:t>
            </a:r>
          </a:p>
          <a:p>
            <a:pPr algn="just"/>
            <a:endParaRPr lang="pl-PL" sz="1400" dirty="0">
              <a:solidFill>
                <a:srgbClr val="2D512F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pl-PL" sz="1400" dirty="0">
                <a:solidFill>
                  <a:srgbClr val="2D512F"/>
                </a:solidFill>
              </a:rPr>
              <a:t>W latach 2021 – 2023 uruchamiano plan działań krótkoterminowych na I </a:t>
            </a:r>
            <a:r>
              <a:rPr lang="pl-PL" sz="1400" dirty="0" err="1">
                <a:solidFill>
                  <a:srgbClr val="2D512F"/>
                </a:solidFill>
              </a:rPr>
              <a:t>i</a:t>
            </a:r>
            <a:r>
              <a:rPr lang="pl-PL" sz="1400" dirty="0">
                <a:solidFill>
                  <a:srgbClr val="2D512F"/>
                </a:solidFill>
              </a:rPr>
              <a:t> II poziomie z uwagi na ryzyko wystąpienia przekroczeń w obrębie:</a:t>
            </a:r>
          </a:p>
          <a:p>
            <a:pPr algn="just"/>
            <a:r>
              <a:rPr lang="pl-PL" sz="1400" dirty="0">
                <a:solidFill>
                  <a:srgbClr val="2D512F"/>
                </a:solidFill>
              </a:rPr>
              <a:t>- poziomu informowania dla pyłu zawieszonego PM10 w Gorzowie Wielkopolskim,</a:t>
            </a:r>
          </a:p>
          <a:p>
            <a:pPr algn="just"/>
            <a:r>
              <a:rPr lang="pl-PL" sz="1400" dirty="0">
                <a:solidFill>
                  <a:srgbClr val="2D512F"/>
                </a:solidFill>
              </a:rPr>
              <a:t>- poziomu docelowego </a:t>
            </a:r>
            <a:r>
              <a:rPr lang="pl-PL" sz="1400" dirty="0" err="1">
                <a:solidFill>
                  <a:srgbClr val="2D512F"/>
                </a:solidFill>
              </a:rPr>
              <a:t>benzo</a:t>
            </a:r>
            <a:r>
              <a:rPr lang="pl-PL" sz="1400" dirty="0">
                <a:solidFill>
                  <a:srgbClr val="2D512F"/>
                </a:solidFill>
              </a:rPr>
              <a:t>(a)</a:t>
            </a:r>
            <a:r>
              <a:rPr lang="pl-PL" sz="1400" dirty="0" err="1">
                <a:solidFill>
                  <a:srgbClr val="2D512F"/>
                </a:solidFill>
              </a:rPr>
              <a:t>pirenu</a:t>
            </a:r>
            <a:r>
              <a:rPr lang="pl-PL" sz="1400" dirty="0">
                <a:solidFill>
                  <a:srgbClr val="2D512F"/>
                </a:solidFill>
              </a:rPr>
              <a:t> w pyle zawieszonym PM10 w Gorzowie Wielkopolskim.</a:t>
            </a:r>
          </a:p>
          <a:p>
            <a:pPr algn="just"/>
            <a:endParaRPr lang="pl-PL" sz="1400" dirty="0">
              <a:solidFill>
                <a:srgbClr val="2D512F"/>
              </a:solidFill>
            </a:endParaRPr>
          </a:p>
          <a:p>
            <a:pPr algn="just"/>
            <a:r>
              <a:rPr lang="pl-PL" sz="1400" b="1" dirty="0">
                <a:solidFill>
                  <a:srgbClr val="2D512F"/>
                </a:solidFill>
              </a:rPr>
              <a:t>Strefa lubuska</a:t>
            </a:r>
          </a:p>
          <a:p>
            <a:pPr algn="just"/>
            <a:r>
              <a:rPr lang="pl-PL" sz="1400" dirty="0">
                <a:solidFill>
                  <a:srgbClr val="2D512F"/>
                </a:solidFill>
                <a:effectLst/>
                <a:ea typeface="Calibri" panose="020F0502020204030204" pitchFamily="34" charset="0"/>
              </a:rPr>
              <a:t>Gminy na bieżąco prowadziły kampanie informacyjno-edukacyjne oraz prowadziły kontrole spalania odpadów i pozostałości z ogrodów oraz informowały mieszkańców o stanie jakości powietrza </a:t>
            </a:r>
            <a:br>
              <a:rPr lang="pl-PL" sz="1400" dirty="0">
                <a:solidFill>
                  <a:srgbClr val="2D512F"/>
                </a:solidFill>
                <a:effectLst/>
                <a:ea typeface="Calibri" panose="020F0502020204030204" pitchFamily="34" charset="0"/>
              </a:rPr>
            </a:br>
            <a:r>
              <a:rPr lang="pl-PL" sz="1400" dirty="0">
                <a:solidFill>
                  <a:srgbClr val="2D512F"/>
                </a:solidFill>
                <a:effectLst/>
                <a:ea typeface="Calibri" panose="020F0502020204030204" pitchFamily="34" charset="0"/>
              </a:rPr>
              <a:t>i zaleceniach odpowiednich do danego poziomu PDK. Działania polegały również na bieżącym uzupełnianiu baz kontaktów z ośrodkami zdrowia i edukacji w celu przekazywania informacji o ryzyku i wystąpieniu przekroczeń poziomów normatywnych. </a:t>
            </a:r>
          </a:p>
          <a:p>
            <a:pPr algn="just"/>
            <a:endParaRPr lang="pl-PL" sz="1400" dirty="0">
              <a:solidFill>
                <a:srgbClr val="2D512F"/>
              </a:solidFill>
              <a:effectLst/>
              <a:ea typeface="Calibri" panose="020F0502020204030204" pitchFamily="34" charset="0"/>
            </a:endParaRPr>
          </a:p>
          <a:p>
            <a:pPr algn="just"/>
            <a:r>
              <a:rPr lang="pl-PL" sz="1400" dirty="0">
                <a:solidFill>
                  <a:srgbClr val="2D512F"/>
                </a:solidFill>
              </a:rPr>
              <a:t>W latach 2021 – 2023 uruchamiano plan działań krótkoterminowych na I </a:t>
            </a:r>
            <a:r>
              <a:rPr lang="pl-PL" sz="1400" dirty="0" err="1">
                <a:solidFill>
                  <a:srgbClr val="2D512F"/>
                </a:solidFill>
              </a:rPr>
              <a:t>i</a:t>
            </a:r>
            <a:r>
              <a:rPr lang="pl-PL" sz="1400" dirty="0">
                <a:solidFill>
                  <a:srgbClr val="2D512F"/>
                </a:solidFill>
              </a:rPr>
              <a:t> II poziomie z uwagi na ryzyko wystąpienia przekroczeń w obrębie:</a:t>
            </a:r>
          </a:p>
          <a:p>
            <a:pPr algn="just"/>
            <a:r>
              <a:rPr lang="pl-PL" sz="1400" dirty="0">
                <a:solidFill>
                  <a:srgbClr val="2D512F"/>
                </a:solidFill>
              </a:rPr>
              <a:t>- poziomu informowania dla pyłu zawieszonego PM10,</a:t>
            </a:r>
          </a:p>
          <a:p>
            <a:pPr algn="just"/>
            <a:r>
              <a:rPr lang="pl-PL" sz="1400" dirty="0">
                <a:solidFill>
                  <a:srgbClr val="2D512F"/>
                </a:solidFill>
              </a:rPr>
              <a:t>- średniorocznego poziomu dopuszczalnego pyłu zawieszonego PM2,5</a:t>
            </a:r>
          </a:p>
          <a:p>
            <a:pPr algn="just"/>
            <a:r>
              <a:rPr lang="pl-PL" sz="1400" dirty="0">
                <a:solidFill>
                  <a:srgbClr val="2D512F"/>
                </a:solidFill>
              </a:rPr>
              <a:t>- poziomu docelowego </a:t>
            </a:r>
            <a:r>
              <a:rPr lang="pl-PL" sz="1400" dirty="0" err="1">
                <a:solidFill>
                  <a:srgbClr val="2D512F"/>
                </a:solidFill>
              </a:rPr>
              <a:t>benzo</a:t>
            </a:r>
            <a:r>
              <a:rPr lang="pl-PL" sz="1400" dirty="0">
                <a:solidFill>
                  <a:srgbClr val="2D512F"/>
                </a:solidFill>
              </a:rPr>
              <a:t>(a)</a:t>
            </a:r>
            <a:r>
              <a:rPr lang="pl-PL" sz="1400" dirty="0" err="1">
                <a:solidFill>
                  <a:srgbClr val="2D512F"/>
                </a:solidFill>
              </a:rPr>
              <a:t>pirenu</a:t>
            </a:r>
            <a:r>
              <a:rPr lang="pl-PL" sz="1400" dirty="0">
                <a:solidFill>
                  <a:srgbClr val="2D512F"/>
                </a:solidFill>
              </a:rPr>
              <a:t> w pyle zawieszonym PM10.</a:t>
            </a:r>
          </a:p>
        </p:txBody>
      </p:sp>
      <p:pic>
        <p:nvPicPr>
          <p:cNvPr id="8" name="Picture 2" descr="Image">
            <a:extLst>
              <a:ext uri="{FF2B5EF4-FFF2-40B4-BE49-F238E27FC236}">
                <a16:creationId xmlns:a16="http://schemas.microsoft.com/office/drawing/2014/main" id="{BB159418-AD3E-46F2-1722-F6CE9821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43847"/>
            <a:ext cx="352839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58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9FC85-7EC5-9C5E-528E-1EF76947B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7D9E3F6-07FA-3FAA-33CB-9E41BE0844C8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F41644AE-D459-E15C-51A5-91AF0DE77E5D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E06A64CA-081C-BDB9-4244-F4582D113077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7957808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2D512F"/>
                </a:solidFill>
                <a:effectLst/>
                <a:uLnTx/>
                <a:uFillTx/>
                <a:latin typeface="+mj-lt"/>
              </a:rPr>
              <a:t>DZIAŁANIA DODATKOWE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04459A0-21B4-C28D-8A7C-4417D1A7A77B}"/>
              </a:ext>
            </a:extLst>
          </p:cNvPr>
          <p:cNvSpPr txBox="1"/>
          <p:nvPr/>
        </p:nvSpPr>
        <p:spPr>
          <a:xfrm>
            <a:off x="683568" y="1404506"/>
            <a:ext cx="74168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Poza wymienionymi działaniami naprawczymi, na terenie wszystkich stref prowadzone były również działania dodatkowe, które w sposób pośredni wpływają na zmniejszenie emisji zanieczyszczeń. </a:t>
            </a:r>
          </a:p>
          <a:p>
            <a:pPr algn="ctr"/>
            <a:r>
              <a:rPr lang="pl-PL" sz="16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Działania te, są działaniami wspomagającymi dla prowadzonych działań naprawczych w kontekście kontrolnym, organizacyjnym czy komunikacyjnym. </a:t>
            </a:r>
          </a:p>
          <a:p>
            <a:pPr algn="ctr"/>
            <a:r>
              <a:rPr lang="pl-PL" sz="16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Realizowane były w 4 kategoriac</a:t>
            </a:r>
            <a:r>
              <a:rPr lang="pl-PL" sz="1600" dirty="0">
                <a:solidFill>
                  <a:srgbClr val="2D51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h: </a:t>
            </a:r>
            <a:r>
              <a:rPr lang="pl-PL" sz="16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działania związane z ograniczaniem emisji powierzchniowej, punktowej, liniowej (komunikacyjnej) oraz działania wspomagające.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AC3D45B-0408-CBF2-021F-53B67B71C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221088"/>
            <a:ext cx="3487058" cy="21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83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10954-4D65-2187-003A-7AAE3556A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6DD63C8F-4D55-9C60-CFE4-F97CF9FC6874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1ECFB20-2DD9-5630-DA97-16A2A9DA889F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968A8A80-729C-CEBE-12E0-3BB589AA7499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7957808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2D512F"/>
                </a:solidFill>
                <a:effectLst/>
                <a:uLnTx/>
                <a:uFillTx/>
                <a:latin typeface="+mj-lt"/>
              </a:rPr>
              <a:t>PODSUMOWANIE PROWADZONYCH DZIAŁAŃ</a:t>
            </a:r>
          </a:p>
        </p:txBody>
      </p:sp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32D9BB15-1ACC-1DBB-1913-620E83FF1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785288" cy="42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AB2B626-9009-D91C-4EB6-4F9206118E5F}"/>
              </a:ext>
            </a:extLst>
          </p:cNvPr>
          <p:cNvSpPr txBox="1"/>
          <p:nvPr/>
        </p:nvSpPr>
        <p:spPr>
          <a:xfrm>
            <a:off x="542154" y="1097250"/>
            <a:ext cx="8059692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ts val="1600"/>
              </a:lnSpc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</a:rPr>
              <a:t>Analiza realizacji działań naprawczych w ramach Programów ochrony powietrza wraz z planem działań krótkoterminowych w latach 2021 – 2023 pokazuje, iż Samorządy wykonywał wszystkie z zadanych działań naprawczych. Stopień realizacji w zależności od roku sprawozdawczego był różny. </a:t>
            </a:r>
            <a:endParaRPr lang="pl-PL" sz="1100" dirty="0">
              <a:solidFill>
                <a:srgbClr val="2D512F"/>
              </a:solidFill>
              <a:effectLst/>
              <a:ea typeface="Calibri" panose="020F0502020204030204" pitchFamily="34" charset="0"/>
            </a:endParaRPr>
          </a:p>
          <a:p>
            <a:pPr marL="171450" indent="-171450" algn="just">
              <a:lnSpc>
                <a:spcPts val="1600"/>
              </a:lnSpc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Prowadzone działania w ramach POP przyczyniły się do poprawy stanu jakości powietrza, czego dowodem są szacunkowe wyliczenia efektów ekologicznych dla zanieczyszczeń </a:t>
            </a:r>
            <a:r>
              <a:rPr lang="pl-PL" sz="1200" dirty="0" err="1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benzo</a:t>
            </a:r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r>
              <a:rPr lang="pl-PL" sz="1200" dirty="0" err="1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pirenu</a:t>
            </a:r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 pyle zawieszonym PM10, pyłu zawieszonego PM10 i PM2,5, oraz dane przekazane w rocznych raportach Oceny Jakości Powietrza w województwie lubuskim w latach 2021 – 2022.</a:t>
            </a:r>
            <a:endParaRPr lang="pl-PL" sz="1200" dirty="0">
              <a:solidFill>
                <a:srgbClr val="2D512F"/>
              </a:solidFill>
              <a:effectLst/>
              <a:ea typeface="Calibri" panose="020F0502020204030204" pitchFamily="34" charset="0"/>
            </a:endParaRPr>
          </a:p>
          <a:p>
            <a:pPr marL="171450" indent="-171450" algn="just">
              <a:lnSpc>
                <a:spcPts val="1600"/>
              </a:lnSpc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Znaczny udział w ograniczeniu emisji mają działania podjęte w ramach redukcji emisji powierzchniowej </a:t>
            </a:r>
            <a:b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 sektora bytowo – komunalnego, który ma największy udział w emisji </a:t>
            </a:r>
            <a:r>
              <a:rPr lang="pl-PL" sz="1200" dirty="0" err="1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benzo</a:t>
            </a:r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r>
              <a:rPr lang="pl-PL" sz="1200" dirty="0" err="1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pirenu</a:t>
            </a:r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71450" indent="-171450" algn="just">
              <a:lnSpc>
                <a:spcPts val="1600"/>
              </a:lnSpc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Szereg działań jakie zostały podejmowane finansowane było, m.in. NFOŚiGW, </a:t>
            </a:r>
            <a:r>
              <a:rPr lang="pl-PL" sz="1200" dirty="0" err="1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WFOŚiGW</a:t>
            </a:r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 Zielonej Górze, Departamentu Programów Regionalnych, środków Unii Europejskiej czy wspomagana dotacjami </a:t>
            </a:r>
            <a:b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 miast Zielona Góra i Gorzów Wielkopolski. </a:t>
            </a:r>
          </a:p>
          <a:p>
            <a:pPr marL="171450" indent="-171450" algn="just">
              <a:lnSpc>
                <a:spcPts val="1600"/>
              </a:lnSpc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 „Czyste powietrze” stanowił ogromne wsparcie finansowe jednakże dotyczył wyłącznie właścicieli domów jednorodzinnych lub wydzielonych w budynkach jednorodzinnych lokali mieszkalnych z wyodrębnioną księgą wieczystą. W roku 2022 uruchomiony został program „Ciepłe mieszkanie” wspierającego m.in. wymianę źródeł ciepła oraz stolarki okiennej i drzwiowej w budynkach wielolokalowych. </a:t>
            </a:r>
            <a:endParaRPr lang="pl-PL" sz="1200" dirty="0">
              <a:solidFill>
                <a:srgbClr val="2D512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1600"/>
              </a:lnSpc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</a:rPr>
              <a:t>Na terenie stref podejmowano również szereg działań dodatkowych, które również mają na celu redukcję emisji zanieczyszczeń do powietrza. Prowadzone działania związane były szczególnie z ograniczeniem emisji liniowej (związanej z komunikacją), tj. utrzymanie dróg w sposób ograniczający wtórną emisję zanieczyszczeń poprzez remonty i poprawę stanu nawierzchni dróg.</a:t>
            </a:r>
          </a:p>
          <a:p>
            <a:pPr marL="171450" indent="-171450" algn="just">
              <a:lnSpc>
                <a:spcPts val="1600"/>
              </a:lnSpc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</a:rPr>
              <a:t>Zaleca </a:t>
            </a:r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kontynuowanie prowadzenia działań naprawczych prowadzących do poprawy jakości powietrza</a:t>
            </a:r>
            <a:r>
              <a:rPr lang="pl-PL" sz="1200" dirty="0">
                <a:solidFill>
                  <a:srgbClr val="2D512F"/>
                </a:solidFill>
                <a:effectLst/>
                <a:ea typeface="Calibri" panose="020F0502020204030204" pitchFamily="34" charset="0"/>
              </a:rPr>
              <a:t>, a tym samym redukcji zanieczyszczeń mających znaczący wpływ na ochronę zdrowia ludzi, zwierząt czy roślin. </a:t>
            </a:r>
          </a:p>
          <a:p>
            <a:endParaRPr lang="pl-PL" sz="1200" dirty="0">
              <a:effectLst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8431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80791-02C9-D4BF-5DEE-8C035C054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F0246E77-AAE0-561D-25B8-1D4A613DDC6E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CFF3354-628D-1111-2597-7E7718163538}"/>
              </a:ext>
            </a:extLst>
          </p:cNvPr>
          <p:cNvCxnSpPr>
            <a:cxnSpLocks/>
          </p:cNvCxnSpPr>
          <p:nvPr/>
        </p:nvCxnSpPr>
        <p:spPr>
          <a:xfrm flipH="1">
            <a:off x="-108606" y="692696"/>
            <a:ext cx="925260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A0AEE8D9-B802-5F4B-B4CE-FEFB546A6936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7957808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2D512F"/>
                </a:solidFill>
                <a:effectLst/>
                <a:uLnTx/>
                <a:uFillTx/>
                <a:latin typeface="+mj-lt"/>
              </a:rPr>
              <a:t>PODSUMOWANIE PROWADZONYCH DZIAŁAŃ</a:t>
            </a:r>
          </a:p>
        </p:txBody>
      </p:sp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91C0DDBE-FEC4-4397-A480-3829B9BFF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785288" cy="42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7C30E41-8EB0-BB42-530D-317B703EB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361859"/>
              </p:ext>
            </p:extLst>
          </p:nvPr>
        </p:nvGraphicFramePr>
        <p:xfrm>
          <a:off x="472020" y="782787"/>
          <a:ext cx="8317848" cy="26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700">
                  <a:extLst>
                    <a:ext uri="{9D8B030D-6E8A-4147-A177-3AD203B41FA5}">
                      <a16:colId xmlns:a16="http://schemas.microsoft.com/office/drawing/2014/main" val="359380211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06069388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47538212"/>
                    </a:ext>
                  </a:extLst>
                </a:gridCol>
                <a:gridCol w="2273652">
                  <a:extLst>
                    <a:ext uri="{9D8B030D-6E8A-4147-A177-3AD203B41FA5}">
                      <a16:colId xmlns:a16="http://schemas.microsoft.com/office/drawing/2014/main" val="321559591"/>
                    </a:ext>
                  </a:extLst>
                </a:gridCol>
              </a:tblGrid>
              <a:tr h="680838">
                <a:tc rowSpan="2"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bg1"/>
                        </a:solidFill>
                      </a:endParaRPr>
                    </a:p>
                    <a:p>
                      <a:endParaRPr lang="pl-PL" sz="1100" b="0" dirty="0">
                        <a:solidFill>
                          <a:schemeClr val="bg1"/>
                        </a:solidFill>
                      </a:endParaRPr>
                    </a:p>
                    <a:p>
                      <a:endParaRPr lang="pl-PL" sz="11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</a:rPr>
                        <a:t>Strefa:</a:t>
                      </a: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I – Obniżenie emisji </a:t>
                      </a:r>
                      <a:br>
                        <a:rPr lang="pl-PL" sz="1100" b="0" dirty="0"/>
                      </a:br>
                      <a:r>
                        <a:rPr lang="pl-PL" sz="1100" b="0" dirty="0"/>
                        <a:t>z indywidualnych systemów grzewczych w wyniku eliminacji niskosprawnych urządzeń na paliwa stałe</a:t>
                      </a: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II –  Działania promocyjne </a:t>
                      </a:r>
                      <a:br>
                        <a:rPr lang="pl-PL" sz="1100" b="0" dirty="0"/>
                      </a:br>
                      <a:r>
                        <a:rPr lang="pl-PL" sz="1100" b="0" dirty="0"/>
                        <a:t>i edukacyjne oraz informacyjne i szkoleniowe</a:t>
                      </a: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III – Prowadzenie kontroli przestrzegania przepisów ograniczających używanie paliw lub urządzeń o celów grzewczych oraz zakazu spalania odpadów</a:t>
                      </a: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802734"/>
                  </a:ext>
                </a:extLst>
              </a:tr>
              <a:tr h="30209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solidFill>
                            <a:schemeClr val="bg1"/>
                          </a:solidFill>
                        </a:rPr>
                        <a:t>Stan realizacji działań naprawczych w latach 2021 - 2023</a:t>
                      </a: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15863"/>
                  </a:ext>
                </a:extLst>
              </a:tr>
              <a:tr h="45323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</a:rPr>
                        <a:t>miasto Zielona Góra</a:t>
                      </a: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65%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(119,1% - rok 2023)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900%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(1 100% - rok 2023)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247%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(247% - rok 2023)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392556"/>
                  </a:ext>
                </a:extLst>
              </a:tr>
              <a:tr h="435193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</a:rPr>
                        <a:t>miasto Gorzów Wielkopolski </a:t>
                      </a: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141%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(37,8% - rok 2023)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(100% - rok 2023)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166,2%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(145,7% - rok 2023)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078982"/>
                  </a:ext>
                </a:extLst>
              </a:tr>
              <a:tr h="529436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</a:rPr>
                        <a:t>lubuska</a:t>
                      </a: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48%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(20,25% - rok 2023)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227%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(128% - rok 2023)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264%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(249% - rok 2023)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9135039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138591C-E005-A1F6-4A63-5172CE95D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14813"/>
              </p:ext>
            </p:extLst>
          </p:nvPr>
        </p:nvGraphicFramePr>
        <p:xfrm>
          <a:off x="472020" y="3778641"/>
          <a:ext cx="8342451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700">
                  <a:extLst>
                    <a:ext uri="{9D8B030D-6E8A-4147-A177-3AD203B41FA5}">
                      <a16:colId xmlns:a16="http://schemas.microsoft.com/office/drawing/2014/main" val="3593802117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06069388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944925787"/>
                    </a:ext>
                  </a:extLst>
                </a:gridCol>
                <a:gridCol w="2226247">
                  <a:extLst>
                    <a:ext uri="{9D8B030D-6E8A-4147-A177-3AD203B41FA5}">
                      <a16:colId xmlns:a16="http://schemas.microsoft.com/office/drawing/2014/main" val="3926920373"/>
                    </a:ext>
                  </a:extLst>
                </a:gridCol>
              </a:tblGrid>
              <a:tr h="361063">
                <a:tc>
                  <a:txBody>
                    <a:bodyPr/>
                    <a:lstStyle/>
                    <a:p>
                      <a:r>
                        <a:rPr lang="pl-PL" sz="1100" b="0" dirty="0"/>
                        <a:t>Rok Oceny Jakości Powietrza </a:t>
                      </a: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2020</a:t>
                      </a: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2021</a:t>
                      </a: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/>
                        <a:t>2022</a:t>
                      </a: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802734"/>
                  </a:ext>
                </a:extLst>
              </a:tr>
              <a:tr h="26288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</a:rPr>
                        <a:t>Strefa:</a:t>
                      </a: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solidFill>
                            <a:schemeClr val="bg1"/>
                          </a:solidFill>
                        </a:rPr>
                        <a:t>Obszar przekroczeń </a:t>
                      </a:r>
                      <a:r>
                        <a:rPr lang="pl-PL" sz="1200" b="0" dirty="0" err="1">
                          <a:solidFill>
                            <a:schemeClr val="bg1"/>
                          </a:solidFill>
                        </a:rPr>
                        <a:t>benzo</a:t>
                      </a:r>
                      <a:r>
                        <a:rPr lang="pl-PL" sz="1200" b="0" dirty="0">
                          <a:solidFill>
                            <a:schemeClr val="bg1"/>
                          </a:solidFill>
                        </a:rPr>
                        <a:t>(a)</a:t>
                      </a:r>
                      <a:r>
                        <a:rPr lang="pl-PL" sz="1200" b="0" dirty="0" err="1">
                          <a:solidFill>
                            <a:schemeClr val="bg1"/>
                          </a:solidFill>
                        </a:rPr>
                        <a:t>pirenu</a:t>
                      </a:r>
                      <a:endParaRPr lang="pl-PL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15863"/>
                  </a:ext>
                </a:extLst>
              </a:tr>
              <a:tr h="70864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</a:rPr>
                        <a:t>miasto Zielona Góra</a:t>
                      </a: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kern="1200" dirty="0">
                          <a:solidFill>
                            <a:srgbClr val="2D51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13,0km</a:t>
                      </a:r>
                      <a:r>
                        <a:rPr lang="pl-PL" sz="1050" b="1" kern="1200" baseline="30000" dirty="0">
                          <a:solidFill>
                            <a:srgbClr val="2D51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 – </a:t>
                      </a:r>
                      <a:br>
                        <a:rPr lang="pl-PL" sz="1050" b="1" dirty="0">
                          <a:solidFill>
                            <a:srgbClr val="2D512F"/>
                          </a:solidFill>
                        </a:rPr>
                      </a:b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4,7% powierzchni strefy</a:t>
                      </a:r>
                      <a:br>
                        <a:rPr lang="pl-PL" sz="1050" b="1" dirty="0">
                          <a:solidFill>
                            <a:srgbClr val="2D512F"/>
                          </a:solidFill>
                        </a:rPr>
                      </a:b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narażone 67 264 mieszkańców (47,6%)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9,2</a:t>
                      </a:r>
                      <a:r>
                        <a:rPr lang="pl-PL" sz="1050" b="1" kern="1200" dirty="0">
                          <a:solidFill>
                            <a:srgbClr val="2D51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pl-PL" sz="1050" b="1" kern="1200" baseline="30000" dirty="0">
                          <a:solidFill>
                            <a:srgbClr val="2D51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 – </a:t>
                      </a:r>
                      <a:br>
                        <a:rPr lang="pl-PL" sz="1050" b="1" dirty="0">
                          <a:solidFill>
                            <a:srgbClr val="2D512F"/>
                          </a:solidFill>
                        </a:rPr>
                      </a:b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3,3% powierzchni strefy</a:t>
                      </a:r>
                      <a:br>
                        <a:rPr lang="pl-PL" sz="1050" b="1" dirty="0">
                          <a:solidFill>
                            <a:srgbClr val="2D512F"/>
                          </a:solidFill>
                        </a:rPr>
                      </a:b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narażone 59 066 mieszkańców (41,9%)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>
                          <a:solidFill>
                            <a:srgbClr val="2D512F"/>
                          </a:solidFill>
                        </a:rPr>
                        <a:t>Brak przekroczenia</a:t>
                      </a:r>
                      <a:endParaRPr lang="pl-PL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392556"/>
                  </a:ext>
                </a:extLst>
              </a:tr>
              <a:tr h="697200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</a:rPr>
                        <a:t>miasto Gorzów Wielkopolski </a:t>
                      </a: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kern="1200" dirty="0">
                          <a:solidFill>
                            <a:srgbClr val="2D51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50,1km</a:t>
                      </a:r>
                      <a:r>
                        <a:rPr lang="pl-PL" sz="1050" b="1" kern="1200" baseline="30000" dirty="0">
                          <a:solidFill>
                            <a:srgbClr val="2D51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 – </a:t>
                      </a:r>
                      <a:br>
                        <a:rPr lang="pl-PL" sz="1050" b="1" dirty="0">
                          <a:solidFill>
                            <a:srgbClr val="2D512F"/>
                          </a:solidFill>
                        </a:rPr>
                      </a:b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58,3% powierzchni strefy</a:t>
                      </a:r>
                      <a:br>
                        <a:rPr lang="pl-PL" sz="1050" b="1" dirty="0">
                          <a:solidFill>
                            <a:srgbClr val="2D512F"/>
                          </a:solidFill>
                        </a:rPr>
                      </a:b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narażone 103 597 mieszkańców (83,8%)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kern="1200" dirty="0">
                          <a:solidFill>
                            <a:srgbClr val="2D51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34,8km</a:t>
                      </a:r>
                      <a:r>
                        <a:rPr lang="pl-PL" sz="1050" b="1" kern="1200" baseline="30000" dirty="0">
                          <a:solidFill>
                            <a:srgbClr val="2D51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 – </a:t>
                      </a:r>
                      <a:br>
                        <a:rPr lang="pl-PL" sz="1050" b="1" dirty="0">
                          <a:solidFill>
                            <a:srgbClr val="2D512F"/>
                          </a:solidFill>
                        </a:rPr>
                      </a:b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40,5% powierzchni strefy</a:t>
                      </a:r>
                      <a:br>
                        <a:rPr lang="pl-PL" sz="1050" b="1" dirty="0">
                          <a:solidFill>
                            <a:srgbClr val="2D512F"/>
                          </a:solidFill>
                        </a:rPr>
                      </a:b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narażone 74 648 mieszkańców (60,9%)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rgbClr val="2D51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22,3km</a:t>
                      </a:r>
                      <a:r>
                        <a:rPr lang="pl-PL" sz="1050" b="1" kern="1200" baseline="30000" dirty="0">
                          <a:solidFill>
                            <a:srgbClr val="2D51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 – </a:t>
                      </a:r>
                      <a:br>
                        <a:rPr lang="pl-PL" sz="1050" b="1" dirty="0">
                          <a:solidFill>
                            <a:srgbClr val="2D512F"/>
                          </a:solidFill>
                        </a:rPr>
                      </a:b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25,9% powierzchni strefy</a:t>
                      </a:r>
                      <a:br>
                        <a:rPr lang="pl-PL" sz="1050" b="1" dirty="0">
                          <a:solidFill>
                            <a:srgbClr val="2D512F"/>
                          </a:solidFill>
                        </a:rPr>
                      </a:b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narażone 52 614 mieszkańców (44,6%)</a:t>
                      </a:r>
                      <a:endParaRPr lang="pl-P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078982"/>
                  </a:ext>
                </a:extLst>
              </a:tr>
              <a:tr h="537008"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bg1"/>
                          </a:solidFill>
                        </a:rPr>
                        <a:t>lubuska</a:t>
                      </a:r>
                    </a:p>
                  </a:txBody>
                  <a:tcPr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kern="1200" dirty="0">
                          <a:solidFill>
                            <a:srgbClr val="2D51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392,0km</a:t>
                      </a:r>
                      <a:r>
                        <a:rPr lang="pl-PL" sz="1050" b="1" kern="1200" baseline="30000" dirty="0">
                          <a:solidFill>
                            <a:srgbClr val="2D51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 – </a:t>
                      </a:r>
                      <a:br>
                        <a:rPr lang="pl-PL" sz="1050" b="1" dirty="0">
                          <a:solidFill>
                            <a:srgbClr val="2D512F"/>
                          </a:solidFill>
                        </a:rPr>
                      </a:b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2,9% powierzchni strefy</a:t>
                      </a:r>
                      <a:br>
                        <a:rPr lang="pl-PL" sz="1050" b="1" dirty="0">
                          <a:solidFill>
                            <a:srgbClr val="2D512F"/>
                          </a:solidFill>
                        </a:rPr>
                      </a:b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narażone 272 429 mieszkańców (36,4%)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kern="1200" dirty="0">
                          <a:solidFill>
                            <a:srgbClr val="2D51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322,3km</a:t>
                      </a:r>
                      <a:r>
                        <a:rPr lang="pl-PL" sz="1050" b="1" kern="1200" baseline="30000" dirty="0">
                          <a:solidFill>
                            <a:srgbClr val="2D51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 – </a:t>
                      </a:r>
                      <a:br>
                        <a:rPr lang="pl-PL" sz="1050" b="1" dirty="0">
                          <a:solidFill>
                            <a:srgbClr val="2D512F"/>
                          </a:solidFill>
                        </a:rPr>
                      </a:b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2,4% powierzchni strefy</a:t>
                      </a:r>
                      <a:br>
                        <a:rPr lang="pl-PL" sz="1050" b="1" dirty="0">
                          <a:solidFill>
                            <a:srgbClr val="2D512F"/>
                          </a:solidFill>
                        </a:rPr>
                      </a:b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narażone 271 700 mieszkańców (36,5%)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rgbClr val="2D51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108,2km</a:t>
                      </a:r>
                      <a:r>
                        <a:rPr lang="pl-PL" sz="1050" b="1" kern="1200" baseline="30000" dirty="0">
                          <a:solidFill>
                            <a:srgbClr val="2D512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 – </a:t>
                      </a:r>
                      <a:br>
                        <a:rPr lang="pl-PL" sz="1050" b="1" dirty="0">
                          <a:solidFill>
                            <a:srgbClr val="2D512F"/>
                          </a:solidFill>
                        </a:rPr>
                      </a:b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0,8% powierzchni strefy</a:t>
                      </a:r>
                      <a:br>
                        <a:rPr lang="pl-PL" sz="1050" b="1" dirty="0">
                          <a:solidFill>
                            <a:srgbClr val="2D512F"/>
                          </a:solidFill>
                        </a:rPr>
                      </a:br>
                      <a:r>
                        <a:rPr lang="pl-PL" sz="1050" b="1" dirty="0">
                          <a:solidFill>
                            <a:srgbClr val="2D512F"/>
                          </a:solidFill>
                        </a:rPr>
                        <a:t>narażone 89 849 mieszkańców (12,3%)</a:t>
                      </a:r>
                      <a:endParaRPr lang="pl-P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9135039"/>
                  </a:ext>
                </a:extLst>
              </a:tr>
            </a:tbl>
          </a:graphicData>
        </a:graphic>
      </p:graphicFrame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FFCC5CC6-6CB3-8DB9-D84E-12C14B134121}"/>
              </a:ext>
            </a:extLst>
          </p:cNvPr>
          <p:cNvCxnSpPr>
            <a:cxnSpLocks/>
          </p:cNvCxnSpPr>
          <p:nvPr/>
        </p:nvCxnSpPr>
        <p:spPr>
          <a:xfrm flipH="1">
            <a:off x="-108606" y="3645024"/>
            <a:ext cx="9252606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984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178C68F-FC53-469D-BAA0-D9D2386ED289}"/>
              </a:ext>
            </a:extLst>
          </p:cNvPr>
          <p:cNvSpPr txBox="1"/>
          <p:nvPr/>
        </p:nvSpPr>
        <p:spPr>
          <a:xfrm>
            <a:off x="2555776" y="2996951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2D512F"/>
                </a:solidFill>
                <a:latin typeface="Montserrat" panose="00000500000000000000" pitchFamily="2" charset="-18"/>
              </a:rPr>
              <a:t>Dziękuję za uwagę</a:t>
            </a:r>
          </a:p>
        </p:txBody>
      </p:sp>
      <p:pic>
        <p:nvPicPr>
          <p:cNvPr id="1026" name="Picture 2" descr="Wiadomości - Portal Województwa Lubuskiego">
            <a:extLst>
              <a:ext uri="{FF2B5EF4-FFF2-40B4-BE49-F238E27FC236}">
                <a16:creationId xmlns:a16="http://schemas.microsoft.com/office/drawing/2014/main" id="{AFB979F4-7EDE-51BF-D781-3EE15F3D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7488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F481B3E-9DE6-FDBD-AAF7-9C81F2F67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548680"/>
            <a:ext cx="1512168" cy="175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1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B259FBF9-618E-DDD3-9999-4B9C7BD50B85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rostokąt 88"/>
          <p:cNvSpPr/>
          <p:nvPr/>
        </p:nvSpPr>
        <p:spPr>
          <a:xfrm>
            <a:off x="3563888" y="1700808"/>
            <a:ext cx="3600400" cy="17281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Prostokąt 91"/>
          <p:cNvSpPr/>
          <p:nvPr/>
        </p:nvSpPr>
        <p:spPr>
          <a:xfrm>
            <a:off x="3563888" y="3429000"/>
            <a:ext cx="3600400" cy="17281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dtytuł 4"/>
          <p:cNvSpPr txBox="1">
            <a:spLocks/>
          </p:cNvSpPr>
          <p:nvPr/>
        </p:nvSpPr>
        <p:spPr>
          <a:xfrm>
            <a:off x="502624" y="256051"/>
            <a:ext cx="5437528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b="1" dirty="0">
                <a:solidFill>
                  <a:srgbClr val="2D512F"/>
                </a:solidFill>
                <a:latin typeface="+mj-lt"/>
              </a:rPr>
              <a:t>Cel, zakres, metodyka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2D512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8F41904-2496-0B78-EC11-BEEE68E56D6C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629AAEC-628C-0F8F-E789-527F8E712621}"/>
              </a:ext>
            </a:extLst>
          </p:cNvPr>
          <p:cNvSpPr txBox="1"/>
          <p:nvPr/>
        </p:nvSpPr>
        <p:spPr>
          <a:xfrm>
            <a:off x="492862" y="1054476"/>
            <a:ext cx="814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Obowiązek sprawozdawczości wynika </a:t>
            </a:r>
            <a:r>
              <a:rPr lang="pl-PL" sz="20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z art. 94 ust. 2a pkt 1 ustawy </a:t>
            </a:r>
            <a:br>
              <a:rPr lang="pl-PL" sz="20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pl-PL" sz="20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z dnia 27 kwietnia 2001 r. - Prawo ochrony środowiska (Dz.U. z 2024r., poz. 54 ze zm.) </a:t>
            </a:r>
            <a:endParaRPr lang="pl-PL" sz="2000" dirty="0">
              <a:solidFill>
                <a:srgbClr val="2D512F"/>
              </a:solidFill>
              <a:latin typeface="+mj-lt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2E9525-CBE9-EEBC-606F-4A494150C466}"/>
              </a:ext>
            </a:extLst>
          </p:cNvPr>
          <p:cNvSpPr txBox="1"/>
          <p:nvPr/>
        </p:nvSpPr>
        <p:spPr>
          <a:xfrm>
            <a:off x="492862" y="2224533"/>
            <a:ext cx="80395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Celem sprawozdań jest wskazanie działań prowadzonych na terenie stref w 2023 roku oraz w latach 2021 - 2023, które bezpośrednio lub pośrednio wpływają na jakość powietrza na jego terenie oraz przedstawienie efektów rzeczowych (np. w postaci liczby wykonanych przedsięwzięć), ekologicznych oraz poniesionych nakładów w tym okresie realizacji Programów ochrony powietrza.</a:t>
            </a:r>
            <a:endParaRPr lang="pl-PL" altLang="pl-PL" sz="2000" dirty="0">
              <a:solidFill>
                <a:srgbClr val="2D512F"/>
              </a:solidFill>
              <a:latin typeface="+mj-lt"/>
              <a:cs typeface="Arial" charset="0"/>
            </a:endParaRPr>
          </a:p>
          <a:p>
            <a:pPr algn="just"/>
            <a:endParaRPr lang="pl-PL" altLang="pl-PL" sz="2000" dirty="0">
              <a:solidFill>
                <a:srgbClr val="2D512F"/>
              </a:solidFill>
              <a:latin typeface="+mj-lt"/>
              <a:cs typeface="Arial" charset="0"/>
            </a:endParaRPr>
          </a:p>
          <a:p>
            <a:pPr algn="just"/>
            <a:r>
              <a:rPr lang="pl-PL" sz="2000" dirty="0">
                <a:solidFill>
                  <a:srgbClr val="2D512F"/>
                </a:solidFill>
                <a:latin typeface="+mj-lt"/>
              </a:rPr>
              <a:t>Realizacja wykonanych działań w Sprawozdaniach zaprezentowano</a:t>
            </a:r>
            <a:br>
              <a:rPr lang="pl-PL" sz="2000" dirty="0">
                <a:solidFill>
                  <a:srgbClr val="2D512F"/>
                </a:solidFill>
                <a:latin typeface="+mj-lt"/>
              </a:rPr>
            </a:br>
            <a:r>
              <a:rPr lang="pl-PL" sz="2000" dirty="0">
                <a:solidFill>
                  <a:srgbClr val="2D512F"/>
                </a:solidFill>
                <a:latin typeface="+mj-lt"/>
              </a:rPr>
              <a:t>z podziałem na zadania naprawcze oraz dodatkowe.</a:t>
            </a:r>
          </a:p>
          <a:p>
            <a:pPr algn="just"/>
            <a:endParaRPr lang="pl-PL" dirty="0">
              <a:solidFill>
                <a:srgbClr val="2D512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964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C73EC15A-B37B-C72F-0DE3-465FDD29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01" y="108143"/>
            <a:ext cx="3022882" cy="46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Prostokąt 91"/>
          <p:cNvSpPr/>
          <p:nvPr/>
        </p:nvSpPr>
        <p:spPr>
          <a:xfrm>
            <a:off x="3563888" y="3429000"/>
            <a:ext cx="3600400" cy="17281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79B8927-8161-976C-CC24-9B2ADC43184C}"/>
              </a:ext>
            </a:extLst>
          </p:cNvPr>
          <p:cNvSpPr/>
          <p:nvPr/>
        </p:nvSpPr>
        <p:spPr>
          <a:xfrm rot="16200000">
            <a:off x="-3726667" y="2156383"/>
            <a:ext cx="9649072" cy="2195734"/>
          </a:xfrm>
          <a:prstGeom prst="rect">
            <a:avLst/>
          </a:prstGeom>
          <a:solidFill>
            <a:srgbClr val="2D512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7CA39902-681C-105C-226D-A7173CBC1314}"/>
              </a:ext>
            </a:extLst>
          </p:cNvPr>
          <p:cNvCxnSpPr>
            <a:cxnSpLocks/>
          </p:cNvCxnSpPr>
          <p:nvPr/>
        </p:nvCxnSpPr>
        <p:spPr>
          <a:xfrm>
            <a:off x="1979712" y="-99392"/>
            <a:ext cx="0" cy="727280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221299E8-C923-BDFA-201B-AED4BF3EBE67}"/>
              </a:ext>
            </a:extLst>
          </p:cNvPr>
          <p:cNvSpPr/>
          <p:nvPr/>
        </p:nvSpPr>
        <p:spPr>
          <a:xfrm>
            <a:off x="1924392" y="120915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EEAE386D-7EF5-6F55-A298-A4D8A4D86A67}"/>
              </a:ext>
            </a:extLst>
          </p:cNvPr>
          <p:cNvSpPr/>
          <p:nvPr/>
        </p:nvSpPr>
        <p:spPr>
          <a:xfrm>
            <a:off x="3731508" y="3090403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318C653-31DF-0415-B7BF-F7460B3B1EF6}"/>
              </a:ext>
            </a:extLst>
          </p:cNvPr>
          <p:cNvSpPr txBox="1"/>
          <p:nvPr/>
        </p:nvSpPr>
        <p:spPr>
          <a:xfrm>
            <a:off x="6516217" y="5381467"/>
            <a:ext cx="26277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600" b="1" dirty="0">
                <a:solidFill>
                  <a:srgbClr val="2D512F"/>
                </a:solidFill>
                <a:latin typeface="+mj-lt"/>
                <a:cs typeface="Arial" charset="0"/>
              </a:rPr>
              <a:t>Zakres raportowania obejmuje okres od </a:t>
            </a:r>
            <a:br>
              <a:rPr lang="pl-PL" altLang="pl-PL" sz="1600" b="1" dirty="0">
                <a:solidFill>
                  <a:srgbClr val="2D512F"/>
                </a:solidFill>
                <a:latin typeface="+mj-lt"/>
                <a:cs typeface="Arial" charset="0"/>
              </a:rPr>
            </a:br>
            <a:r>
              <a:rPr lang="pl-PL" altLang="pl-PL" sz="1600" b="1" dirty="0">
                <a:solidFill>
                  <a:srgbClr val="2D512F"/>
                </a:solidFill>
                <a:latin typeface="+mj-lt"/>
                <a:cs typeface="Arial" charset="0"/>
              </a:rPr>
              <a:t>1 stycznia 2021 roku do 31 grudnia 2023 roku</a:t>
            </a:r>
          </a:p>
        </p:txBody>
      </p:sp>
      <p:sp>
        <p:nvSpPr>
          <p:cNvPr id="38" name="Podtytuł 4"/>
          <p:cNvSpPr txBox="1">
            <a:spLocks/>
          </p:cNvSpPr>
          <p:nvPr/>
        </p:nvSpPr>
        <p:spPr>
          <a:xfrm>
            <a:off x="0" y="368270"/>
            <a:ext cx="2123728" cy="807114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200" b="1" dirty="0">
                <a:solidFill>
                  <a:schemeClr val="bg1"/>
                </a:solidFill>
                <a:latin typeface="Montserrat" panose="00000500000000000000" pitchFamily="2" charset="-18"/>
              </a:rPr>
              <a:t>PODSTAWY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200" b="1" dirty="0">
                <a:solidFill>
                  <a:schemeClr val="bg1"/>
                </a:solidFill>
                <a:latin typeface="Montserrat" panose="00000500000000000000" pitchFamily="2" charset="-18"/>
              </a:rPr>
              <a:t>REALIZACJI</a:t>
            </a: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18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7371BD44-3DA3-67EA-6655-57E913C84682}"/>
              </a:ext>
            </a:extLst>
          </p:cNvPr>
          <p:cNvSpPr/>
          <p:nvPr/>
        </p:nvSpPr>
        <p:spPr>
          <a:xfrm>
            <a:off x="1924392" y="2491057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62DFCD68-847E-E541-D1ED-FD836C3219EA}"/>
              </a:ext>
            </a:extLst>
          </p:cNvPr>
          <p:cNvSpPr/>
          <p:nvPr/>
        </p:nvSpPr>
        <p:spPr>
          <a:xfrm>
            <a:off x="1894783" y="3854138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2">
                  <a:lumMod val="65000"/>
                </a:schemeClr>
              </a:solidFill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87F5828-923D-2256-EF70-F369E65C98EB}"/>
              </a:ext>
            </a:extLst>
          </p:cNvPr>
          <p:cNvSpPr txBox="1"/>
          <p:nvPr/>
        </p:nvSpPr>
        <p:spPr>
          <a:xfrm>
            <a:off x="2111287" y="786451"/>
            <a:ext cx="295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12723B"/>
                </a:solidFill>
              </a:rPr>
              <a:t>……………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801794AE-3F93-07D9-7D1C-5D952549FBE6}"/>
              </a:ext>
            </a:extLst>
          </p:cNvPr>
          <p:cNvSpPr txBox="1"/>
          <p:nvPr/>
        </p:nvSpPr>
        <p:spPr>
          <a:xfrm>
            <a:off x="2123728" y="2056415"/>
            <a:ext cx="295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12723B"/>
                </a:solidFill>
              </a:rPr>
              <a:t>……………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296290F8-47EF-D766-740C-478D58D778F8}"/>
              </a:ext>
            </a:extLst>
          </p:cNvPr>
          <p:cNvSpPr txBox="1"/>
          <p:nvPr/>
        </p:nvSpPr>
        <p:spPr>
          <a:xfrm>
            <a:off x="2064934" y="3429000"/>
            <a:ext cx="329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12723B"/>
                </a:solidFill>
              </a:rPr>
              <a:t>…………….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30F23C2-099C-83B0-D6F2-70CAEEBDEEBC}"/>
              </a:ext>
            </a:extLst>
          </p:cNvPr>
          <p:cNvSpPr txBox="1"/>
          <p:nvPr/>
        </p:nvSpPr>
        <p:spPr>
          <a:xfrm>
            <a:off x="1568851" y="1365194"/>
            <a:ext cx="6819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5475" algn="just"/>
            <a:r>
              <a:rPr lang="pl-PL" sz="1600" b="1" i="0" dirty="0">
                <a:solidFill>
                  <a:srgbClr val="2D512F"/>
                </a:solidFill>
                <a:effectLst/>
                <a:latin typeface="Open Sans" panose="020B0606030504020204" pitchFamily="34" charset="0"/>
              </a:rPr>
              <a:t>Program ochrony </a:t>
            </a:r>
            <a:r>
              <a:rPr lang="pl-PL" sz="1600" b="1" dirty="0">
                <a:solidFill>
                  <a:srgbClr val="2D512F"/>
                </a:solidFill>
                <a:latin typeface="Open Sans" panose="020B0606030504020204" pitchFamily="34" charset="0"/>
              </a:rPr>
              <a:t>powietrza </a:t>
            </a:r>
            <a:r>
              <a:rPr lang="pl-PL" sz="1600" b="1" i="0" dirty="0">
                <a:solidFill>
                  <a:srgbClr val="2D512F"/>
                </a:solidFill>
                <a:effectLst/>
                <a:latin typeface="Open Sans" panose="020B0606030504020204" pitchFamily="34" charset="0"/>
              </a:rPr>
              <a:t>dla strefy miasto Zielona Góra</a:t>
            </a:r>
            <a:r>
              <a:rPr lang="pl-PL" sz="1600" b="1" dirty="0">
                <a:solidFill>
                  <a:srgbClr val="2D512F"/>
                </a:solidFill>
                <a:latin typeface="Open Sans" panose="020B0606030504020204" pitchFamily="34" charset="0"/>
              </a:rPr>
              <a:t> wraz z planem działań krótkoterminowych </a:t>
            </a:r>
            <a:r>
              <a:rPr lang="pl-PL" sz="1600" b="1" i="0" dirty="0">
                <a:solidFill>
                  <a:srgbClr val="2D512F"/>
                </a:solidFill>
                <a:effectLst/>
                <a:latin typeface="Open Sans" panose="020B0606030504020204" pitchFamily="34" charset="0"/>
              </a:rPr>
              <a:t>- </a:t>
            </a:r>
            <a:r>
              <a:rPr lang="pl-PL" sz="1600" b="1" i="0" u="none" strike="noStrike" dirty="0">
                <a:solidFill>
                  <a:srgbClr val="2D512F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Uchwała Nr XXII/324/20</a:t>
            </a:r>
            <a:r>
              <a:rPr lang="pl-PL" sz="1600" b="1" i="0" dirty="0">
                <a:solidFill>
                  <a:srgbClr val="2D512F"/>
                </a:solidFill>
                <a:effectLst/>
                <a:latin typeface="Open Sans" panose="020B0606030504020204" pitchFamily="34" charset="0"/>
              </a:rPr>
              <a:t> Sejmiku Województwa Lubuskiego</a:t>
            </a:r>
            <a:endParaRPr lang="pl-PL" sz="1600" dirty="0">
              <a:solidFill>
                <a:srgbClr val="2D512F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10005C9-FA38-8EDA-79D0-8F9B1E4148BA}"/>
              </a:ext>
            </a:extLst>
          </p:cNvPr>
          <p:cNvSpPr txBox="1"/>
          <p:nvPr/>
        </p:nvSpPr>
        <p:spPr>
          <a:xfrm>
            <a:off x="1558462" y="2668845"/>
            <a:ext cx="7262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5475" algn="just"/>
            <a:r>
              <a:rPr lang="pl-PL" sz="1600" b="1" i="0" dirty="0">
                <a:solidFill>
                  <a:srgbClr val="2D512F"/>
                </a:solidFill>
                <a:effectLst/>
                <a:latin typeface="Open Sans" panose="020B0606030504020204" pitchFamily="34" charset="0"/>
              </a:rPr>
              <a:t>Program ochrony </a:t>
            </a:r>
            <a:r>
              <a:rPr lang="pl-PL" sz="1600" b="1" dirty="0">
                <a:solidFill>
                  <a:srgbClr val="2D512F"/>
                </a:solidFill>
                <a:latin typeface="Open Sans" panose="020B0606030504020204" pitchFamily="34" charset="0"/>
              </a:rPr>
              <a:t>powietrza </a:t>
            </a:r>
            <a:r>
              <a:rPr lang="pl-PL" sz="1600" b="1" i="0" dirty="0">
                <a:solidFill>
                  <a:srgbClr val="2D512F"/>
                </a:solidFill>
                <a:effectLst/>
                <a:latin typeface="Open Sans" panose="020B0606030504020204" pitchFamily="34" charset="0"/>
              </a:rPr>
              <a:t>dla strefy miasto Gorzów Wielkopolski </a:t>
            </a:r>
            <a:r>
              <a:rPr lang="pl-PL" sz="1600" b="1" dirty="0">
                <a:solidFill>
                  <a:srgbClr val="2D512F"/>
                </a:solidFill>
                <a:latin typeface="Open Sans" panose="020B0606030504020204" pitchFamily="34" charset="0"/>
              </a:rPr>
              <a:t>wraz z planem działań krótkoterminowych </a:t>
            </a:r>
            <a:r>
              <a:rPr lang="pl-PL" sz="1600" b="1" i="0" dirty="0">
                <a:solidFill>
                  <a:srgbClr val="2D512F"/>
                </a:solidFill>
                <a:effectLst/>
                <a:latin typeface="Open Sans" panose="020B0606030504020204" pitchFamily="34" charset="0"/>
              </a:rPr>
              <a:t>- </a:t>
            </a:r>
            <a:r>
              <a:rPr lang="pl-PL" sz="1600" b="1" i="0" u="none" strike="noStrike" dirty="0">
                <a:solidFill>
                  <a:srgbClr val="2D512F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Uchwała Nr XXII/325/20</a:t>
            </a:r>
            <a:r>
              <a:rPr lang="pl-PL" sz="1600" b="1" i="0" dirty="0">
                <a:solidFill>
                  <a:srgbClr val="2D512F"/>
                </a:solidFill>
                <a:effectLst/>
                <a:latin typeface="Open Sans" panose="020B0606030504020204" pitchFamily="34" charset="0"/>
              </a:rPr>
              <a:t> Sejmiku Województwa Lubuskiego</a:t>
            </a:r>
            <a:endParaRPr lang="pl-PL" sz="1600" dirty="0">
              <a:solidFill>
                <a:srgbClr val="2D512F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22DE1C8-B973-28A8-388D-3C0675D49FD5}"/>
              </a:ext>
            </a:extLst>
          </p:cNvPr>
          <p:cNvSpPr txBox="1"/>
          <p:nvPr/>
        </p:nvSpPr>
        <p:spPr>
          <a:xfrm>
            <a:off x="1558462" y="3967609"/>
            <a:ext cx="7117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5475"/>
            <a:r>
              <a:rPr lang="pl-PL" sz="1600" b="1" i="0" dirty="0">
                <a:solidFill>
                  <a:srgbClr val="2D512F"/>
                </a:solidFill>
                <a:effectLst/>
                <a:latin typeface="Open Sans" panose="020B0606030504020204" pitchFamily="34" charset="0"/>
              </a:rPr>
              <a:t>Program ochrony </a:t>
            </a:r>
            <a:r>
              <a:rPr lang="pl-PL" sz="1600" b="1" dirty="0">
                <a:solidFill>
                  <a:srgbClr val="2D512F"/>
                </a:solidFill>
                <a:latin typeface="Open Sans" panose="020B0606030504020204" pitchFamily="34" charset="0"/>
              </a:rPr>
              <a:t>powietrza </a:t>
            </a:r>
            <a:r>
              <a:rPr lang="pl-PL" sz="1600" b="1" i="0" dirty="0">
                <a:solidFill>
                  <a:srgbClr val="2D512F"/>
                </a:solidFill>
                <a:effectLst/>
                <a:latin typeface="Open Sans" panose="020B0606030504020204" pitchFamily="34" charset="0"/>
              </a:rPr>
              <a:t>dla strefy lubuskiej </a:t>
            </a:r>
            <a:r>
              <a:rPr lang="pl-PL" sz="1600" b="1" dirty="0">
                <a:solidFill>
                  <a:srgbClr val="2D512F"/>
                </a:solidFill>
                <a:latin typeface="Open Sans" panose="020B0606030504020204" pitchFamily="34" charset="0"/>
              </a:rPr>
              <a:t>wraz z planem działań krótkoterminowych </a:t>
            </a:r>
            <a:r>
              <a:rPr lang="pl-PL" sz="1600" b="1" i="0" dirty="0">
                <a:solidFill>
                  <a:srgbClr val="2D512F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pl-PL" sz="1600" b="1" i="0" u="none" strike="noStrike" dirty="0">
                <a:solidFill>
                  <a:srgbClr val="2D512F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Uchwała Nr XXII/323/20</a:t>
            </a:r>
            <a:r>
              <a:rPr lang="pl-PL" sz="1600" b="1" i="0" dirty="0">
                <a:solidFill>
                  <a:srgbClr val="2D512F"/>
                </a:solidFill>
                <a:effectLst/>
                <a:latin typeface="Open Sans" panose="020B0606030504020204" pitchFamily="34" charset="0"/>
              </a:rPr>
              <a:t> Sejmiku Województwa Lubuskiego</a:t>
            </a:r>
            <a:endParaRPr lang="pl-PL" sz="1600" dirty="0">
              <a:solidFill>
                <a:srgbClr val="2D51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1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E630291-2B9B-D774-18EC-18E157552E9A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426FD2D1-BA50-5BFA-A68C-02BF5B04BF76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tytuł 4">
            <a:extLst>
              <a:ext uri="{FF2B5EF4-FFF2-40B4-BE49-F238E27FC236}">
                <a16:creationId xmlns:a16="http://schemas.microsoft.com/office/drawing/2014/main" id="{7371ACD9-F883-D8F5-FB91-E8A9028E56D3}"/>
              </a:ext>
            </a:extLst>
          </p:cNvPr>
          <p:cNvSpPr txBox="1">
            <a:spLocks/>
          </p:cNvSpPr>
          <p:nvPr/>
        </p:nvSpPr>
        <p:spPr>
          <a:xfrm>
            <a:off x="348932" y="188640"/>
            <a:ext cx="8975596" cy="648072"/>
          </a:xfrm>
          <a:prstGeom prst="rect">
            <a:avLst/>
          </a:prstGeom>
        </p:spPr>
        <p:txBody>
          <a:bodyPr/>
          <a:lstStyle/>
          <a:p>
            <a:r>
              <a:rPr lang="pl-PL" sz="2000" b="1" dirty="0">
                <a:solidFill>
                  <a:srgbClr val="2D512F"/>
                </a:solidFill>
                <a:latin typeface="+mj-lt"/>
              </a:rPr>
              <a:t>Zakres wykonanych prac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1FACEEB-ABA2-5328-B820-C9D525BCB4DC}"/>
              </a:ext>
            </a:extLst>
          </p:cNvPr>
          <p:cNvSpPr txBox="1"/>
          <p:nvPr/>
        </p:nvSpPr>
        <p:spPr>
          <a:xfrm>
            <a:off x="500414" y="1529408"/>
            <a:ext cx="8176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D512F"/>
                </a:solidFill>
              </a:rPr>
              <a:t>Sprawozdanie z realizacji Programu ochrony powietrza dla strefy miasto Zielona Góra wraz z planem działań krótkoterminowych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D512F"/>
                </a:solidFill>
              </a:rPr>
              <a:t>Sprawozdanie z realizacji Programu ochrony powietrza dla strefy miasto Gorzów Wielkopolski wraz z planem działań krótkoterminowych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D512F"/>
                </a:solidFill>
              </a:rPr>
              <a:t>Sprawozdanie z realizacji Programu ochrony powietrza dla strefy lubuskiej wraz </a:t>
            </a:r>
          </a:p>
          <a:p>
            <a:pPr algn="just"/>
            <a:r>
              <a:rPr lang="pl-PL" sz="1600" dirty="0">
                <a:solidFill>
                  <a:srgbClr val="2D512F"/>
                </a:solidFill>
              </a:rPr>
              <a:t>     z planem działań krótkoterminowych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D512F"/>
                </a:solidFill>
              </a:rPr>
              <a:t>Tabele sprawozdawcze z realizacji powyższych Programów ochrony powietrza </a:t>
            </a:r>
            <a:br>
              <a:rPr lang="pl-PL" sz="1600" dirty="0">
                <a:solidFill>
                  <a:srgbClr val="2D512F"/>
                </a:solidFill>
              </a:rPr>
            </a:br>
            <a:r>
              <a:rPr lang="pl-PL" sz="1600" dirty="0">
                <a:solidFill>
                  <a:srgbClr val="2D512F"/>
                </a:solidFill>
              </a:rPr>
              <a:t>za 2023 rok – sprawozdania okresowe, oraz za lata 2021-2023 – sprawozdania końcowe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D512F"/>
                </a:solidFill>
              </a:rPr>
              <a:t>prezentacja multimedialna zawierająca omówienia całości prac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D512F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D512F"/>
              </a:solidFill>
            </a:endParaRPr>
          </a:p>
          <a:p>
            <a:pPr algn="just"/>
            <a:r>
              <a:rPr lang="pl-PL" sz="1600" dirty="0">
                <a:solidFill>
                  <a:srgbClr val="2D512F"/>
                </a:solidFill>
              </a:rPr>
              <a:t>W ramach poszczególnych Sprawozdań zawarto również streszczenie sporządzone </a:t>
            </a:r>
          </a:p>
          <a:p>
            <a:pPr algn="just"/>
            <a:r>
              <a:rPr lang="pl-PL" sz="1600" dirty="0">
                <a:solidFill>
                  <a:srgbClr val="2D512F"/>
                </a:solidFill>
              </a:rPr>
              <a:t>w języku niespecjalistycznym.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D51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7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B259FBF9-618E-DDD3-9999-4B9C7BD50B85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rostokąt 88"/>
          <p:cNvSpPr/>
          <p:nvPr/>
        </p:nvSpPr>
        <p:spPr>
          <a:xfrm>
            <a:off x="3563888" y="1700808"/>
            <a:ext cx="3600400" cy="17281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Prostokąt 91"/>
          <p:cNvSpPr/>
          <p:nvPr/>
        </p:nvSpPr>
        <p:spPr>
          <a:xfrm>
            <a:off x="3563888" y="3429000"/>
            <a:ext cx="3600400" cy="17281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dtytuł 4"/>
          <p:cNvSpPr txBox="1">
            <a:spLocks/>
          </p:cNvSpPr>
          <p:nvPr/>
        </p:nvSpPr>
        <p:spPr>
          <a:xfrm>
            <a:off x="348932" y="188640"/>
            <a:ext cx="8975596" cy="648072"/>
          </a:xfrm>
          <a:prstGeom prst="rect">
            <a:avLst/>
          </a:prstGeom>
        </p:spPr>
        <p:txBody>
          <a:bodyPr/>
          <a:lstStyle/>
          <a:p>
            <a:r>
              <a:rPr lang="pl-PL" sz="2000" b="1" dirty="0">
                <a:solidFill>
                  <a:srgbClr val="2D512F"/>
                </a:solidFill>
                <a:latin typeface="+mj-lt"/>
              </a:rPr>
              <a:t>Zakres wykonanych Sprawozdań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8F41904-2496-0B78-EC11-BEEE68E56D6C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B74E78F-FDBC-3F6B-306F-D7C1E1DFAAE5}"/>
              </a:ext>
            </a:extLst>
          </p:cNvPr>
          <p:cNvSpPr txBox="1"/>
          <p:nvPr/>
        </p:nvSpPr>
        <p:spPr>
          <a:xfrm>
            <a:off x="492862" y="1268760"/>
            <a:ext cx="8255602" cy="4813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Zakres sprawozdania z realizacji  Programu ochrony powietrza, zgodny jest z wytycznymi Rozporządzenia Ministra Środowiska z dnia 15 lutego 2023 r. w sprawie zakresu i sposobu przekazywania informacji dotyczących zanieczyszczenia powietrza (Dz. U. z 2023 r. poz. 350 par. 10, pkt. 2) i zawiera m.in. informacje o: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5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kierunkach i zakresie podjętych działań naprawczych, w tym o zmianach w jakości paliw dopuszczonych do stosowania na określonym terenie, zastosowaniu najlepszych dostępnych technik i podjęciu innych działań ograniczających emisję substancji do powietrza, jeżeli były planowane,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5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stanie zaawansowania podjętych działań, o których mowa w pkt 1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5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nakładach, w tym środkach finansowych, dotychczas poniesionych oraz przewidywanych do poniesienia na realizacje działań, o których mowa w pkt 1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5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osiągniętym efekcie ekologicznym w latach 2021 - 2023.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Część sprawozdania dotycząca działań krótkoterminowych, zawiera informacje o podjętych działaniach, które miały na celu (Dz. U. z 2023 r. poz. 350 par. 10, pkt. 4):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5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zmniejszenie ryzyka wystąpienia przekroczenia poziomu alarmowego, dopuszczalnego lub docelowego substancji w powietrzu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5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ograniczenie skutków i czasu trwania zaistniałych przekroczeń.</a:t>
            </a:r>
          </a:p>
        </p:txBody>
      </p:sp>
    </p:spTree>
    <p:extLst>
      <p:ext uri="{BB962C8B-B14F-4D97-AF65-F5344CB8AC3E}">
        <p14:creationId xmlns:p14="http://schemas.microsoft.com/office/powerpoint/2010/main" val="257429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F42C9639-011A-167B-0F3C-38DD0BC67F42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D9BA0EEF-87DD-780F-1AD5-F5BD0F263F48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DE110F18-16E4-87C6-4953-34BCAC624FA3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4501424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b="1" dirty="0">
                <a:solidFill>
                  <a:srgbClr val="2D512F"/>
                </a:solidFill>
                <a:latin typeface="+mj-lt"/>
              </a:rPr>
              <a:t>STREFA MIASTA ZIELONA GÓRA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2D512F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8" name="Obraz 7" descr="Obraz zawierający mapa&#10;&#10;Opis wygenerowany automatycznie">
            <a:extLst>
              <a:ext uri="{FF2B5EF4-FFF2-40B4-BE49-F238E27FC236}">
                <a16:creationId xmlns:a16="http://schemas.microsoft.com/office/drawing/2014/main" id="{DE48C7E1-8299-6FAA-12FF-AF496F7116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859956"/>
            <a:ext cx="5615434" cy="55933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39812A8-3FA4-0BAB-03FE-5BF0F362C538}"/>
              </a:ext>
            </a:extLst>
          </p:cNvPr>
          <p:cNvSpPr txBox="1"/>
          <p:nvPr/>
        </p:nvSpPr>
        <p:spPr>
          <a:xfrm>
            <a:off x="576094" y="1859339"/>
            <a:ext cx="2878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D512F"/>
                </a:solidFill>
              </a:rPr>
              <a:t>Sprawozdanie z realizacji Programu ochrony powietrza dla strefy miasto Zielona Góra wraz z planem działań krótkoterminowych ze względu na przekroczenie poziomu docelowego </a:t>
            </a:r>
            <a:r>
              <a:rPr lang="pl-PL" dirty="0" err="1">
                <a:solidFill>
                  <a:srgbClr val="2D512F"/>
                </a:solidFill>
              </a:rPr>
              <a:t>benzo</a:t>
            </a:r>
            <a:r>
              <a:rPr lang="pl-PL" dirty="0">
                <a:solidFill>
                  <a:srgbClr val="2D512F"/>
                </a:solidFill>
              </a:rPr>
              <a:t>(a)</a:t>
            </a:r>
            <a:r>
              <a:rPr lang="pl-PL" dirty="0" err="1">
                <a:solidFill>
                  <a:srgbClr val="2D512F"/>
                </a:solidFill>
              </a:rPr>
              <a:t>pirenu</a:t>
            </a:r>
            <a:r>
              <a:rPr lang="pl-PL" dirty="0">
                <a:solidFill>
                  <a:srgbClr val="2D512F"/>
                </a:solidFill>
              </a:rPr>
              <a:t> w pyle zawieszonym PM10</a:t>
            </a:r>
          </a:p>
        </p:txBody>
      </p:sp>
    </p:spTree>
    <p:extLst>
      <p:ext uri="{BB962C8B-B14F-4D97-AF65-F5344CB8AC3E}">
        <p14:creationId xmlns:p14="http://schemas.microsoft.com/office/powerpoint/2010/main" val="10833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D0941-AFB4-653E-755C-0BB495B1E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D9A575A-653A-28FD-C2DA-BFD41E820292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129BD469-3F69-B886-5DEA-3D48EF394A10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195B4599-EE17-EA5D-FCA2-5CE0C46DB417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6733672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b="1" dirty="0">
                <a:solidFill>
                  <a:srgbClr val="2D512F"/>
                </a:solidFill>
                <a:latin typeface="+mj-lt"/>
              </a:rPr>
              <a:t>ZIELONA GÓRA – ocena jakości powietrza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2D512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2CFDCC2-17C2-8BEC-AFD7-4B17A7FC3CD0}"/>
              </a:ext>
            </a:extLst>
          </p:cNvPr>
          <p:cNvSpPr txBox="1"/>
          <p:nvPr/>
        </p:nvSpPr>
        <p:spPr>
          <a:xfrm>
            <a:off x="461963" y="1385392"/>
            <a:ext cx="8461864" cy="415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Zgodnie z danymi zawartymi w rocznej ocenie jakości powietrza w województwie lubuskim, przeprowadzonej przez Główny Inspektorat Ochrony Środowiska, Regionalny Wydział Monitoringu Środowiska w Zielonej Górze (Raport za rok 2021 oraz za rok 2022) dla strefy miasto Zielona Góra odnotowano przekroczenie: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poziomu docelowego stężeń 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benzo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(a)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pirenu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zawartego w pyle zawieszonym PM10, określonego ze względu na ochronę zdrowia ludzi – w roku 2021.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Strefa miasto Zielona Góra w roku 2021 ze względu na przekroczenie poziomu docelowego 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benzo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(a)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pirenu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 pyle zawieszonym PM10 powietrzu została zakwalifikowana do strefy C.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 roku 2021 na terenie strefy miasto Zielona Góra przekroczenie stężeń docelowych 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benzo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(a)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pirenu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 pyle zawieszonym PM10 występowało na obszarze 9,2 km</a:t>
            </a:r>
            <a:r>
              <a:rPr lang="pl-PL" sz="1400" baseline="300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- 3,3% powierzchni strefy. Na przekroczenia narażone było ok 59 055 mieszkańców (41,9%).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 roku 2022 strefa miasto Zielona Góra została zakwalifikowana do </a:t>
            </a:r>
            <a:r>
              <a:rPr lang="pl-PL" sz="1400" b="1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strefy A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nie wystąpiły przekroczenia wartości dopuszczalnych w obrębie poziomu docelowego 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benzo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(a)</a:t>
            </a:r>
            <a:r>
              <a:rPr lang="pl-PL" sz="1400" dirty="0" err="1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pirenu</a:t>
            </a:r>
            <a:r>
              <a:rPr lang="pl-PL" sz="14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 pyle zawieszonym PM10 oraz innych zanieczyszczeń.</a:t>
            </a:r>
          </a:p>
        </p:txBody>
      </p:sp>
    </p:spTree>
    <p:extLst>
      <p:ext uri="{BB962C8B-B14F-4D97-AF65-F5344CB8AC3E}">
        <p14:creationId xmlns:p14="http://schemas.microsoft.com/office/powerpoint/2010/main" val="96448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0D822-3B5E-9E4F-B5B3-76BF0E2CD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F6C911A-4CE6-E4DE-695A-0DB2FB01C083}"/>
              </a:ext>
            </a:extLst>
          </p:cNvPr>
          <p:cNvSpPr/>
          <p:nvPr/>
        </p:nvSpPr>
        <p:spPr>
          <a:xfrm>
            <a:off x="-108606" y="0"/>
            <a:ext cx="457538" cy="6984776"/>
          </a:xfrm>
          <a:prstGeom prst="rect">
            <a:avLst/>
          </a:prstGeom>
          <a:solidFill>
            <a:srgbClr val="2D51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5A228929-418A-2289-BB5E-030BCA0D0D06}"/>
              </a:ext>
            </a:extLst>
          </p:cNvPr>
          <p:cNvCxnSpPr>
            <a:cxnSpLocks/>
          </p:cNvCxnSpPr>
          <p:nvPr/>
        </p:nvCxnSpPr>
        <p:spPr>
          <a:xfrm flipH="1">
            <a:off x="-252536" y="692696"/>
            <a:ext cx="964907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4">
            <a:extLst>
              <a:ext uri="{FF2B5EF4-FFF2-40B4-BE49-F238E27FC236}">
                <a16:creationId xmlns:a16="http://schemas.microsoft.com/office/drawing/2014/main" id="{A6D616CC-2321-CE49-4C8F-ADFE48CE2D5A}"/>
              </a:ext>
            </a:extLst>
          </p:cNvPr>
          <p:cNvSpPr txBox="1">
            <a:spLocks/>
          </p:cNvSpPr>
          <p:nvPr/>
        </p:nvSpPr>
        <p:spPr>
          <a:xfrm>
            <a:off x="502624" y="256051"/>
            <a:ext cx="7957808" cy="4366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b="1" dirty="0">
                <a:solidFill>
                  <a:srgbClr val="2D512F"/>
                </a:solidFill>
                <a:latin typeface="+mj-lt"/>
              </a:rPr>
              <a:t>ZIELONA GÓRA – realizacja działań naprawczych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2D512F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6E6DABA-64B4-633F-8EB7-098F4C565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876109"/>
              </p:ext>
            </p:extLst>
          </p:nvPr>
        </p:nvGraphicFramePr>
        <p:xfrm>
          <a:off x="398745" y="2996952"/>
          <a:ext cx="8636681" cy="3695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8626">
                  <a:extLst>
                    <a:ext uri="{9D8B030D-6E8A-4147-A177-3AD203B41FA5}">
                      <a16:colId xmlns:a16="http://schemas.microsoft.com/office/drawing/2014/main" val="1622576609"/>
                    </a:ext>
                  </a:extLst>
                </a:gridCol>
                <a:gridCol w="1645847">
                  <a:extLst>
                    <a:ext uri="{9D8B030D-6E8A-4147-A177-3AD203B41FA5}">
                      <a16:colId xmlns:a16="http://schemas.microsoft.com/office/drawing/2014/main" val="2019160557"/>
                    </a:ext>
                  </a:extLst>
                </a:gridCol>
                <a:gridCol w="2069226">
                  <a:extLst>
                    <a:ext uri="{9D8B030D-6E8A-4147-A177-3AD203B41FA5}">
                      <a16:colId xmlns:a16="http://schemas.microsoft.com/office/drawing/2014/main" val="2440849929"/>
                    </a:ext>
                  </a:extLst>
                </a:gridCol>
                <a:gridCol w="1857135">
                  <a:extLst>
                    <a:ext uri="{9D8B030D-6E8A-4147-A177-3AD203B41FA5}">
                      <a16:colId xmlns:a16="http://schemas.microsoft.com/office/drawing/2014/main" val="2192928004"/>
                    </a:ext>
                  </a:extLst>
                </a:gridCol>
                <a:gridCol w="1645847">
                  <a:extLst>
                    <a:ext uri="{9D8B030D-6E8A-4147-A177-3AD203B41FA5}">
                      <a16:colId xmlns:a16="http://schemas.microsoft.com/office/drawing/2014/main" val="2704239918"/>
                    </a:ext>
                  </a:extLst>
                </a:gridCol>
              </a:tblGrid>
              <a:tr h="278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2021 - 2023</a:t>
                      </a: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742712"/>
                  </a:ext>
                </a:extLst>
              </a:tr>
              <a:tr h="924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Osiągnięty efekt ekologiczny redukcja emisji zanieczyszczeń [Mg/rok]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PM10 = 8,93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PM2,5 = 8,53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B(a)P = 0,0067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PM10 = 7,47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PM2,5 = 7,28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B(a)P = 0,002669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PM10 = 4,096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PM2,5 = 4,034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B(a)P = 0,00195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PM10 =  20,496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PM2,5 = 19,844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B(a)P = 0,01132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497689405"/>
                  </a:ext>
                </a:extLst>
              </a:tr>
              <a:tr h="515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Poniesione koszty łącznie [zł/rok]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15 998 665,5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25 013 117,33</a:t>
                      </a:r>
                      <a:endParaRPr lang="pl-PL" sz="11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15 032 938,13</a:t>
                      </a:r>
                      <a:endParaRPr lang="pl-PL" sz="11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56 044 055,46</a:t>
                      </a:r>
                      <a:endParaRPr lang="pl-PL" sz="11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874549470"/>
                  </a:ext>
                </a:extLst>
              </a:tr>
              <a:tr h="744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Źródło finansowania oraz wartość finansowania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b.d.</a:t>
                      </a: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własne JST - 6 088 689,91 zł 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RPO - 2 796 000,00 zł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Inne - 16 128 427,42 zł</a:t>
                      </a:r>
                      <a:endParaRPr lang="pl-PL" sz="11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własne – 1 228 286,79 zł 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RPO – 4 233 982,32 zł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Inne – 9 570 669,02 zł</a:t>
                      </a:r>
                      <a:endParaRPr lang="pl-PL" sz="11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38 817 768,67</a:t>
                      </a:r>
                      <a:endParaRPr lang="pl-PL" sz="11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842910028"/>
                  </a:ext>
                </a:extLst>
              </a:tr>
              <a:tr h="5317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Zrealizowany efekt rzeczowy [m2]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22 544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22 136 </a:t>
                      </a:r>
                      <a:endParaRPr lang="pl-PL" sz="11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10 121</a:t>
                      </a:r>
                      <a:endParaRPr lang="pl-PL" sz="11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rgbClr val="000000"/>
                          </a:solidFill>
                        </a:rPr>
                        <a:t>54 801</a:t>
                      </a: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2067341629"/>
                  </a:ext>
                </a:extLst>
              </a:tr>
              <a:tr h="700096">
                <a:tc>
                  <a:txBody>
                    <a:bodyPr/>
                    <a:lstStyle/>
                    <a:p>
                      <a:pPr algn="ctr"/>
                      <a:r>
                        <a:rPr lang="pl-PL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zaawansowania realizacji działania naprawczego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>
                    <a:solidFill>
                      <a:srgbClr val="2D51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</a:t>
                      </a:r>
                      <a:r>
                        <a:rPr lang="pl-PL" sz="11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realizacji</a:t>
                      </a:r>
                      <a:b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38 %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 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22 %</a:t>
                      </a:r>
                      <a:endParaRPr lang="pl-PL" sz="11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 realizacji</a:t>
                      </a:r>
                    </a:p>
                    <a:p>
                      <a:pPr algn="ctr"/>
                      <a:r>
                        <a:rPr lang="pl-PL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119,1 %</a:t>
                      </a:r>
                      <a:endParaRPr lang="pl-PL" sz="1100" dirty="0">
                        <a:solidFill>
                          <a:srgbClr val="000000"/>
                        </a:solidFill>
                      </a:endParaRPr>
                    </a:p>
                  </a:txBody>
                  <a:tcPr marL="44410" marR="4441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rgbClr val="000000"/>
                          </a:solidFill>
                        </a:rPr>
                        <a:t>Średni stopień realizacji 65%</a:t>
                      </a:r>
                    </a:p>
                  </a:txBody>
                  <a:tcPr marL="44410" marR="44410" marT="0" marB="0" anchor="ctr"/>
                </a:tc>
                <a:extLst>
                  <a:ext uri="{0D108BD9-81ED-4DB2-BD59-A6C34878D82A}">
                    <a16:rowId xmlns:a16="http://schemas.microsoft.com/office/drawing/2014/main" val="100888927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E2B5931E-BE91-678F-95D9-EE946F8EC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37" y="725193"/>
            <a:ext cx="8563200" cy="19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Obniżenie emisji z indywidualnych system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grzewczych w wyniku eliminacji niskosprawnych urządzeń na paliwa stałe (PL0802_ZSO):</a:t>
            </a:r>
          </a:p>
          <a:p>
            <a:pPr>
              <a:lnSpc>
                <a:spcPct val="115000"/>
              </a:lnSpc>
            </a:pPr>
            <a:r>
              <a:rPr lang="pl-PL" sz="12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Działanie realizowane przez:</a:t>
            </a:r>
          </a:p>
          <a:p>
            <a:pPr>
              <a:lnSpc>
                <a:spcPct val="115000"/>
              </a:lnSpc>
            </a:pPr>
            <a:r>
              <a:rPr lang="pl-PL" sz="12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przyłączenie przez Elektrociepłownię „Zielona Góra'' nowych budynków do sieci cieplnej,</a:t>
            </a:r>
          </a:p>
          <a:p>
            <a:pPr>
              <a:lnSpc>
                <a:spcPct val="115000"/>
              </a:lnSpc>
            </a:pPr>
            <a:r>
              <a:rPr lang="pl-PL" sz="12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rozbudowa sieci cieplnej na potrzeby nowych odbiorców ciepła,</a:t>
            </a:r>
            <a:endParaRPr lang="pl-PL" sz="1200" dirty="0">
              <a:solidFill>
                <a:srgbClr val="2D512F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sz="12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budowa przyłączy i węzłów cieplnych dla nowych odbiorców,</a:t>
            </a:r>
          </a:p>
          <a:p>
            <a:pPr>
              <a:lnSpc>
                <a:spcPct val="115000"/>
              </a:lnSpc>
            </a:pPr>
            <a:r>
              <a:rPr lang="pl-PL" sz="12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termomodernizacja budynków (m.in. docieplenie ścian, wymiana stolarki okiennej),</a:t>
            </a:r>
          </a:p>
          <a:p>
            <a:pPr>
              <a:lnSpc>
                <a:spcPct val="115000"/>
              </a:lnSpc>
            </a:pPr>
            <a:r>
              <a:rPr lang="pl-PL" sz="12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likwidacja ogrzewania węglowego w budynkach komunalnych,</a:t>
            </a:r>
          </a:p>
          <a:p>
            <a:r>
              <a:rPr lang="pl-PL" sz="1200" dirty="0">
                <a:solidFill>
                  <a:srgbClr val="2D512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dotacja celowa – dofinasowanie inwestycji polegającej na trwałej zmianie systemu ogrzewania.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rgbClr val="2D512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52434"/>
      </p:ext>
    </p:extLst>
  </p:cSld>
  <p:clrMapOvr>
    <a:masterClrMapping/>
  </p:clrMapOvr>
</p:sld>
</file>

<file path=ppt/theme/theme1.xml><?xml version="1.0" encoding="utf-8"?>
<a:theme xmlns:a="http://schemas.openxmlformats.org/drawingml/2006/main" name="XXX">
  <a:themeElements>
    <a:clrScheme name="LEMITOR 1">
      <a:dk1>
        <a:srgbClr val="7F7F7F"/>
      </a:dk1>
      <a:lt1>
        <a:srgbClr val="FFFFFF"/>
      </a:lt1>
      <a:dk2>
        <a:srgbClr val="7F7F7F"/>
      </a:dk2>
      <a:lt2>
        <a:srgbClr val="FFFFFF"/>
      </a:lt2>
      <a:accent1>
        <a:srgbClr val="92D050"/>
      </a:accent1>
      <a:accent2>
        <a:srgbClr val="00B050"/>
      </a:accent2>
      <a:accent3>
        <a:srgbClr val="92D050"/>
      </a:accent3>
      <a:accent4>
        <a:srgbClr val="00B050"/>
      </a:accent4>
      <a:accent5>
        <a:srgbClr val="92D050"/>
      </a:accent5>
      <a:accent6>
        <a:srgbClr val="00B050"/>
      </a:accent6>
      <a:hlink>
        <a:srgbClr val="800000"/>
      </a:hlink>
      <a:folHlink>
        <a:srgbClr val="8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29846</TotalTime>
  <Words>4107</Words>
  <Application>Microsoft Office PowerPoint</Application>
  <PresentationFormat>Pokaz na ekranie (4:3)</PresentationFormat>
  <Paragraphs>479</Paragraphs>
  <Slides>26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Arial</vt:lpstr>
      <vt:lpstr>Calibri</vt:lpstr>
      <vt:lpstr>Montserrat</vt:lpstr>
      <vt:lpstr>Open Sans</vt:lpstr>
      <vt:lpstr>Symbol</vt:lpstr>
      <vt:lpstr>Times New Roman</vt:lpstr>
      <vt:lpstr>Wingdings</vt:lpstr>
      <vt:lpstr>XXX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</dc:title>
  <dc:creator>Pawel_user</dc:creator>
  <cp:lastModifiedBy>Adrianna Wachowicz</cp:lastModifiedBy>
  <cp:revision>905</cp:revision>
  <cp:lastPrinted>2020-12-09T08:31:37Z</cp:lastPrinted>
  <dcterms:created xsi:type="dcterms:W3CDTF">2014-09-02T07:03:57Z</dcterms:created>
  <dcterms:modified xsi:type="dcterms:W3CDTF">2024-03-11T06:58:12Z</dcterms:modified>
</cp:coreProperties>
</file>