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1"/>
  </p:notesMasterIdLst>
  <p:handoutMasterIdLst>
    <p:handoutMasterId r:id="rId32"/>
  </p:handoutMasterIdLst>
  <p:sldIdLst>
    <p:sldId id="256" r:id="rId2"/>
    <p:sldId id="513" r:id="rId3"/>
    <p:sldId id="346" r:id="rId4"/>
    <p:sldId id="512" r:id="rId5"/>
    <p:sldId id="401" r:id="rId6"/>
    <p:sldId id="514" r:id="rId7"/>
    <p:sldId id="524" r:id="rId8"/>
    <p:sldId id="411" r:id="rId9"/>
    <p:sldId id="508" r:id="rId10"/>
    <p:sldId id="429" r:id="rId11"/>
    <p:sldId id="503" r:id="rId12"/>
    <p:sldId id="507" r:id="rId13"/>
    <p:sldId id="504" r:id="rId14"/>
    <p:sldId id="515" r:id="rId15"/>
    <p:sldId id="523" r:id="rId16"/>
    <p:sldId id="518" r:id="rId17"/>
    <p:sldId id="516" r:id="rId18"/>
    <p:sldId id="517" r:id="rId19"/>
    <p:sldId id="519" r:id="rId20"/>
    <p:sldId id="525" r:id="rId21"/>
    <p:sldId id="520" r:id="rId22"/>
    <p:sldId id="526" r:id="rId23"/>
    <p:sldId id="522" r:id="rId24"/>
    <p:sldId id="534" r:id="rId25"/>
    <p:sldId id="527" r:id="rId26"/>
    <p:sldId id="528" r:id="rId27"/>
    <p:sldId id="533" r:id="rId28"/>
    <p:sldId id="521" r:id="rId29"/>
    <p:sldId id="279" r:id="rId30"/>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3D7"/>
    <a:srgbClr val="A8C965"/>
    <a:srgbClr val="4F81BD"/>
    <a:srgbClr val="9BBB59"/>
    <a:srgbClr val="5C0000"/>
    <a:srgbClr val="AAE1FA"/>
    <a:srgbClr val="A7C539"/>
    <a:srgbClr val="147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78665" autoAdjust="0"/>
  </p:normalViewPr>
  <p:slideViewPr>
    <p:cSldViewPr>
      <p:cViewPr varScale="1">
        <p:scale>
          <a:sx n="72" d="100"/>
          <a:sy n="72" d="100"/>
        </p:scale>
        <p:origin x="-179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52"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pl-PL"/>
          </a:p>
        </p:txBody>
      </p:sp>
      <p:sp>
        <p:nvSpPr>
          <p:cNvPr id="3" name="Symbol zastępczy daty 2"/>
          <p:cNvSpPr>
            <a:spLocks noGrp="1"/>
          </p:cNvSpPr>
          <p:nvPr>
            <p:ph type="dt" sz="quarter" idx="1"/>
          </p:nvPr>
        </p:nvSpPr>
        <p:spPr>
          <a:xfrm>
            <a:off x="3850444" y="1"/>
            <a:ext cx="2945659" cy="496332"/>
          </a:xfrm>
          <a:prstGeom prst="rect">
            <a:avLst/>
          </a:prstGeom>
        </p:spPr>
        <p:txBody>
          <a:bodyPr vert="horz" lIns="91432" tIns="45716" rIns="91432" bIns="45716" rtlCol="0"/>
          <a:lstStyle>
            <a:lvl1pPr algn="r">
              <a:defRPr sz="1200"/>
            </a:lvl1pPr>
          </a:lstStyle>
          <a:p>
            <a:fld id="{FA3D9850-1853-409A-A0BF-C1E1468DFE4A}" type="datetimeFigureOut">
              <a:rPr lang="pl-PL" smtClean="0"/>
              <a:pPr/>
              <a:t>2017-05-25</a:t>
            </a:fld>
            <a:endParaRPr lang="pl-PL"/>
          </a:p>
        </p:txBody>
      </p:sp>
      <p:sp>
        <p:nvSpPr>
          <p:cNvPr id="4" name="Symbol zastępczy stopki 3"/>
          <p:cNvSpPr>
            <a:spLocks noGrp="1"/>
          </p:cNvSpPr>
          <p:nvPr>
            <p:ph type="ftr" sz="quarter" idx="2"/>
          </p:nvPr>
        </p:nvSpPr>
        <p:spPr>
          <a:xfrm>
            <a:off x="1" y="9428584"/>
            <a:ext cx="2945659" cy="496332"/>
          </a:xfrm>
          <a:prstGeom prst="rect">
            <a:avLst/>
          </a:prstGeom>
        </p:spPr>
        <p:txBody>
          <a:bodyPr vert="horz" lIns="91432" tIns="45716" rIns="91432" bIns="45716"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4" y="9428584"/>
            <a:ext cx="2945659" cy="496332"/>
          </a:xfrm>
          <a:prstGeom prst="rect">
            <a:avLst/>
          </a:prstGeom>
        </p:spPr>
        <p:txBody>
          <a:bodyPr vert="horz" lIns="91432" tIns="45716" rIns="91432" bIns="45716" rtlCol="0" anchor="b"/>
          <a:lstStyle>
            <a:lvl1pPr algn="r">
              <a:defRPr sz="1200"/>
            </a:lvl1pPr>
          </a:lstStyle>
          <a:p>
            <a:fld id="{339BB394-5BD6-4359-93A4-E895936FB82E}" type="slidenum">
              <a:rPr lang="pl-PL" smtClean="0"/>
              <a:pPr/>
              <a:t>‹#›</a:t>
            </a:fld>
            <a:endParaRPr lang="pl-PL"/>
          </a:p>
        </p:txBody>
      </p:sp>
    </p:spTree>
    <p:extLst>
      <p:ext uri="{BB962C8B-B14F-4D97-AF65-F5344CB8AC3E}">
        <p14:creationId xmlns:p14="http://schemas.microsoft.com/office/powerpoint/2010/main" val="236881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pl-PL"/>
          </a:p>
        </p:txBody>
      </p:sp>
      <p:sp>
        <p:nvSpPr>
          <p:cNvPr id="3" name="Symbol zastępczy daty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56350022-9A72-4E88-9D11-DB4572864393}" type="datetimeFigureOut">
              <a:rPr lang="pl-PL" smtClean="0"/>
              <a:pPr/>
              <a:t>2017-05-25</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pl-PL"/>
          </a:p>
        </p:txBody>
      </p:sp>
      <p:sp>
        <p:nvSpPr>
          <p:cNvPr id="5" name="Symbol zastępczy notatek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40D3C20C-C368-4700-9492-8CF30BEACB7E}" type="slidenum">
              <a:rPr lang="pl-PL" smtClean="0"/>
              <a:pPr/>
              <a:t>‹#›</a:t>
            </a:fld>
            <a:endParaRPr lang="pl-PL"/>
          </a:p>
        </p:txBody>
      </p:sp>
    </p:spTree>
    <p:extLst>
      <p:ext uri="{BB962C8B-B14F-4D97-AF65-F5344CB8AC3E}">
        <p14:creationId xmlns:p14="http://schemas.microsoft.com/office/powerpoint/2010/main" val="165354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a:t>
            </a:fld>
            <a:endParaRPr lang="pl-PL"/>
          </a:p>
        </p:txBody>
      </p:sp>
    </p:spTree>
    <p:extLst>
      <p:ext uri="{BB962C8B-B14F-4D97-AF65-F5344CB8AC3E}">
        <p14:creationId xmlns:p14="http://schemas.microsoft.com/office/powerpoint/2010/main" val="59163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Zgodnie z ustawą o planowaniu i zagospodarowaniu przestrzennym organy samorządu województwa sporządzają plan zagospodarowania przestrzennego województwa, w którym, zgodnie z art. 39 ust. 3 pkt 4, określa się granice i zasady zagospodarowania obszarów funkcjonalnych o znaczeniu ponadregionalnym oraz, w zależności od potrzeb, granice i zasady </a:t>
            </a:r>
            <a:r>
              <a:rPr lang="pl-PL" dirty="0" smtClean="0"/>
              <a:t>zagospodarowania </a:t>
            </a:r>
            <a:r>
              <a:rPr lang="pl-PL" dirty="0"/>
              <a:t>obszarów funkcjonalnych o znaczeniu regionalnym.</a:t>
            </a:r>
          </a:p>
          <a:p>
            <a:endParaRPr lang="pl-PL" dirty="0"/>
          </a:p>
          <a:p>
            <a:r>
              <a:rPr lang="pl-PL" dirty="0"/>
              <a:t>Wyznaczanie obszarów funkcjonalnych ma na celu prowadzenie działań skierowanych do obszarów, które charakteryzują się wspólnymi cechami geograficznymi, społeczno-gospodarczymi czy przestrzennymi. Obszary funkcjonalne mogą wywodzić się ze wspólnych dla danego terytorium potencjałów, kierunków rozwoju i powiązań funkcjonalnych, jak i szczególnych problemów oraz barier rozwojowych. Określenie obszarów funkcjonalnych powinno służyć zarówno wykorzystaniu ich potencjałów, jak i podejmowaniu zintegrowanych działań w celu rozwiązywania problemów występujących w danym obszarze. </a:t>
            </a:r>
          </a:p>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10</a:t>
            </a:fld>
            <a:endParaRPr lang="pl-PL"/>
          </a:p>
        </p:txBody>
      </p:sp>
    </p:spTree>
    <p:extLst>
      <p:ext uri="{BB962C8B-B14F-4D97-AF65-F5344CB8AC3E}">
        <p14:creationId xmlns:p14="http://schemas.microsoft.com/office/powerpoint/2010/main" val="248741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Granice </a:t>
            </a:r>
            <a:r>
              <a:rPr lang="pl-PL" b="1" dirty="0" smtClean="0"/>
              <a:t>miejskich</a:t>
            </a:r>
            <a:r>
              <a:rPr lang="pl-PL" b="1" baseline="0" dirty="0" smtClean="0"/>
              <a:t> obszarów funkcjonalnych ośrodków wojewódzkich </a:t>
            </a:r>
            <a:r>
              <a:rPr lang="pl-PL" baseline="0" dirty="0" smtClean="0"/>
              <a:t>określono w trzech etapach: 1) </a:t>
            </a:r>
            <a:r>
              <a:rPr lang="pl-PL" dirty="0"/>
              <a:t>przyjęcie wskaźników delimitacyjnych opartych na aktualnych danych statystycznych GUS, które odzwierciedlają powiązania funkcjonalno-przestrzenne, społeczne i gospodarcze między gminami a ośrodkiem wojewódzkim (8 wskaźników); </a:t>
            </a:r>
            <a:r>
              <a:rPr lang="pl-PL" dirty="0" smtClean="0"/>
              <a:t>2)</a:t>
            </a:r>
            <a:r>
              <a:rPr lang="pl-PL" baseline="0" dirty="0" smtClean="0"/>
              <a:t> </a:t>
            </a:r>
            <a:r>
              <a:rPr lang="pl-PL" dirty="0" smtClean="0"/>
              <a:t>zweryfikowanie </a:t>
            </a:r>
            <a:r>
              <a:rPr lang="pl-PL" dirty="0"/>
              <a:t>wyznaczonych obszarów przez cztery dodatkowe kryteria topologiczne (ciągłości, zwartości, rozłączności, bezpośredniego sąsiedztwa) oraz jedno kryterium nietopologiczne, dotyczące dotychczasowej współpracy międzygminnej; 3) analiza udziału przyjeżdżających do pracy do rdzenia wojewódzkiego obszaru funkcjonalnego.</a:t>
            </a:r>
          </a:p>
          <a:p>
            <a:endParaRPr lang="pl-PL" dirty="0"/>
          </a:p>
          <a:p>
            <a:r>
              <a:rPr lang="pl-PL" dirty="0"/>
              <a:t>Dla </a:t>
            </a:r>
            <a:r>
              <a:rPr lang="pl-PL" b="1" dirty="0"/>
              <a:t>miejskich obszarów funkcjonalnych ośrodków subregionalnych i lokalnych</a:t>
            </a:r>
            <a:r>
              <a:rPr lang="pl-PL" dirty="0"/>
              <a:t> przyjęto wskaźnik delimitacyjny w postaci liczby mieszkańców. Do MOF OS w drugim etapie zastosowano topologiczną zasadę bezpośredniego sąsiedztwa, zgodnie z którą wyznaczone obszary obejmą gminy wiejskie położone w bezpośrednim sąsiedztwie ośrodków</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11</a:t>
            </a:fld>
            <a:endParaRPr lang="pl-PL"/>
          </a:p>
        </p:txBody>
      </p:sp>
    </p:spTree>
    <p:extLst>
      <p:ext uri="{BB962C8B-B14F-4D97-AF65-F5344CB8AC3E}">
        <p14:creationId xmlns:p14="http://schemas.microsoft.com/office/powerpoint/2010/main" val="146275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12</a:t>
            </a:fld>
            <a:endParaRPr lang="pl-PL"/>
          </a:p>
        </p:txBody>
      </p:sp>
    </p:spTree>
    <p:extLst>
      <p:ext uri="{BB962C8B-B14F-4D97-AF65-F5344CB8AC3E}">
        <p14:creationId xmlns:p14="http://schemas.microsoft.com/office/powerpoint/2010/main" val="210215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13</a:t>
            </a:fld>
            <a:endParaRPr lang="pl-PL"/>
          </a:p>
        </p:txBody>
      </p:sp>
    </p:spTree>
    <p:extLst>
      <p:ext uri="{BB962C8B-B14F-4D97-AF65-F5344CB8AC3E}">
        <p14:creationId xmlns:p14="http://schemas.microsoft.com/office/powerpoint/2010/main" val="238419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92500"/>
          </a:bodyPr>
          <a:lstStyle/>
          <a:p>
            <a:r>
              <a:rPr lang="pl-PL" b="1" dirty="0"/>
              <a:t>Hierarchiczna struktura sieci osadniczej </a:t>
            </a:r>
            <a:r>
              <a:rPr lang="pl-PL" dirty="0"/>
              <a:t>została oparta na wyznaczonych miejskich obszarach funkcjonalnych ośrodków wojewódzkich, ośrodków subregionalnych i ośrodków lokalnych, a także na pozostałych ośrodkach gminnych. Miejskie obszary funkcjonalne stanowią układy osadnicze o zachowanej ciągłości przestrzennej między ośrodkami miejskimi i powiązanymi z nimi funkcjonalnie strefami zurbanizowanymi. Pozostałe ośrodki gminne stanowią miejsce koncentracji funkcji administracyjnych gminy i pełnią ważną rolę w rozwoju okolicznych terenów. Przyjęta klasyfikacja elementów sieci osadniczej województwa lubuskiego jest zgodna z wytycznymi KPZK 2030 i w znacznej mierze pokrywa się klasyfikacją przyjętą z SRWL 2020 i obecnie obowiązującym PZPWL (zastosowano inne nazewnictwo, w obowiązującym planie nie ma obszarów funkcjonalnych). </a:t>
            </a:r>
          </a:p>
          <a:p>
            <a:endParaRPr lang="pl-PL" dirty="0"/>
          </a:p>
          <a:p>
            <a:r>
              <a:rPr lang="pl-PL" b="1" dirty="0"/>
              <a:t>Specjalizacja ośrodków osadniczych</a:t>
            </a:r>
            <a:r>
              <a:rPr lang="pl-PL" dirty="0"/>
              <a:t> została określona na podstawie dominujących, ale nie wyłącznych potencjałów rozwojowych </a:t>
            </a:r>
            <a:r>
              <a:rPr lang="pl-PL" dirty="0" smtClean="0"/>
              <a:t>ośrodków (funkcja wiodąca). </a:t>
            </a:r>
            <a:r>
              <a:rPr lang="pl-PL" dirty="0"/>
              <a:t>Ze względu na główne kierunki rozwoju gospodarczego poszczególnych ośrodków wyróżniono trzy podstawowe specjalizacje: ośrodki przemysłowe, ośrodki usługowe bądź ośrodki usługowo-przemysłowe. Zastosowany podział różni się od tego przyjętego w obecnie obowiązującym PZPWL, gdzie klasyfikacji ośrodków dokonano wyłącznie na podstawie funkcji usługowej.</a:t>
            </a:r>
          </a:p>
          <a:p>
            <a:endParaRPr lang="pl-PL" dirty="0"/>
          </a:p>
          <a:p>
            <a:r>
              <a:rPr lang="pl-PL" b="1" dirty="0"/>
              <a:t>Zrezygnowano z wyznaczania pasm rozwojowych</a:t>
            </a:r>
            <a:r>
              <a:rPr lang="pl-PL" dirty="0"/>
              <a:t>, określonych w obecnie obowiązujących PZPWL, ze względu na brak ich odzwierciedlenia w strukturze funkcjonalno-przestrzennej województwa oraz brak rzeczywistych związków społeczno-gospodarczych w obrębie całości obszarów zaliczonych do pasma, a nie tylko pomiędzy głównymi ośrodkami osadniczymi. Elementem krystalizującym strukturę przestrzenną województwa lubuskiego są miejskie obszary funkcjonalne, które obejmują główne ośrodki miejskie wraz z powiązanymi z nimi funkcjonalnie gminami. Delimitacja tych obszarów została poparta analizą szeregu kryteriów i wskaźników</a:t>
            </a:r>
            <a:r>
              <a:rPr lang="pl-PL" dirty="0" smtClean="0"/>
              <a:t>.</a:t>
            </a:r>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14</a:t>
            </a:fld>
            <a:endParaRPr lang="pl-PL"/>
          </a:p>
        </p:txBody>
      </p:sp>
    </p:spTree>
    <p:extLst>
      <p:ext uri="{BB962C8B-B14F-4D97-AF65-F5344CB8AC3E}">
        <p14:creationId xmlns:p14="http://schemas.microsoft.com/office/powerpoint/2010/main" val="2518212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Na podstawie gęstości występowania stref ekonomicznych, ich wielkości oraz stopnia zagospodarowania, a także dostępności do parków technologicznych i inkubatorów przedsiębiorczości wskazano </a:t>
            </a:r>
            <a:r>
              <a:rPr lang="pl-PL" b="1" dirty="0"/>
              <a:t>strefy intensywnego rozwoju obszarów specjalnych.</a:t>
            </a:r>
            <a:r>
              <a:rPr lang="pl-PL" dirty="0"/>
              <a:t> </a:t>
            </a:r>
          </a:p>
          <a:p>
            <a:pPr>
              <a:buClr>
                <a:srgbClr val="4F81BD"/>
              </a:buClr>
            </a:pPr>
            <a:r>
              <a:rPr lang="pl-PL" b="1" dirty="0"/>
              <a:t>Rozwój stref ekonomicznych:</a:t>
            </a:r>
          </a:p>
          <a:p>
            <a:pPr marL="285726" indent="-285726">
              <a:buClr>
                <a:srgbClr val="4F81BD"/>
              </a:buClr>
              <a:buFont typeface="Arial" panose="020B0604020202020204" pitchFamily="34" charset="0"/>
              <a:buChar char="•"/>
            </a:pPr>
            <a:r>
              <a:rPr lang="pl-PL" dirty="0"/>
              <a:t>podstrefy Kostrzyńsko-Słubickiej Specjalnej Strefy Ekonomicznej o wysokim potencjale inwestycyjnym: Bytom Odrzański, Gorzów Wlkp., Kłodawa, Gubin, Kostrzyn nad Odrą, Kożuchów, Lubsko, Nowa Sól, Santok, Słubice, Sulęcin, Zielona Góra oraz Żagań</a:t>
            </a:r>
          </a:p>
          <a:p>
            <a:pPr marL="285726" indent="-285726">
              <a:buClr>
                <a:srgbClr val="4F81BD"/>
              </a:buClr>
              <a:buFont typeface="Arial" panose="020B0604020202020204" pitchFamily="34" charset="0"/>
              <a:buChar char="•"/>
            </a:pPr>
            <a:r>
              <a:rPr lang="pl-PL" dirty="0"/>
              <a:t>podstrefa Wałbrzyskiej Specjalnej Strefy Ekonomicznej w Szprotawie</a:t>
            </a:r>
          </a:p>
          <a:p>
            <a:pPr marL="285726" indent="-285726">
              <a:buClr>
                <a:srgbClr val="4F81BD"/>
              </a:buClr>
              <a:buFont typeface="Arial" panose="020B0604020202020204" pitchFamily="34" charset="0"/>
              <a:buChar char="•"/>
            </a:pPr>
            <a:r>
              <a:rPr lang="pl-PL" dirty="0"/>
              <a:t>Legnicka Specjalna Strefa Ekonomiczna w Iłowej</a:t>
            </a:r>
          </a:p>
          <a:p>
            <a:pPr marL="285726" indent="-285726">
              <a:buClr>
                <a:srgbClr val="4F81BD"/>
              </a:buClr>
              <a:buFont typeface="Arial" panose="020B0604020202020204" pitchFamily="34" charset="0"/>
              <a:buChar char="•"/>
            </a:pPr>
            <a:r>
              <a:rPr lang="pl-PL" dirty="0"/>
              <a:t>Miejski Obszar Przemysłowy Ośna Lubuskiego</a:t>
            </a:r>
            <a:endParaRPr lang="pl-PL" b="1" dirty="0"/>
          </a:p>
          <a:p>
            <a:endParaRPr lang="pl-PL" b="1" dirty="0"/>
          </a:p>
          <a:p>
            <a:r>
              <a:rPr lang="pl-PL" b="1" dirty="0"/>
              <a:t>Strefy rozwoju turystyki</a:t>
            </a:r>
            <a:r>
              <a:rPr lang="pl-PL" dirty="0"/>
              <a:t> wyznaczone na podstawie gęstości obiektów turystycznych umożliwiających uprawianie różnych form turystyki, uwarunkowań przyrodniczych, w tym jeziorności terenu oraz dostępności komunikacyjnej.</a:t>
            </a:r>
          </a:p>
          <a:p>
            <a:r>
              <a:rPr lang="pl-PL" dirty="0"/>
              <a:t>Zachowanie i ochrona obiektów zabytkowych, wykorzystanie walorów dziedzictwa kulturowego na cele turystyczne. Wskazano obiekty do objęcia szczególną ochroną, w tym Park </a:t>
            </a:r>
            <a:r>
              <a:rPr lang="pl-PL" dirty="0" err="1"/>
              <a:t>Mużakowski</a:t>
            </a:r>
            <a:r>
              <a:rPr lang="pl-PL" dirty="0"/>
              <a:t> wpisany na listę UNESCO, a także obiekty, dla których należy podjąć starania o wpisanie na listę UNESCO - pocysterski zespół klasztorny w Gościkowie-Paradyżu oraz </a:t>
            </a:r>
            <a:r>
              <a:rPr lang="pl-PL" dirty="0" err="1"/>
              <a:t>poaugustiański</a:t>
            </a:r>
            <a:r>
              <a:rPr lang="pl-PL" dirty="0"/>
              <a:t> zespół klasztorny w Żaganiu i obiekty proponowane do wpisu na listę pomników historii lub utworzenia parku kulturowego.</a:t>
            </a:r>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15</a:t>
            </a:fld>
            <a:endParaRPr lang="pl-PL"/>
          </a:p>
        </p:txBody>
      </p:sp>
    </p:spTree>
    <p:extLst>
      <p:ext uri="{BB962C8B-B14F-4D97-AF65-F5344CB8AC3E}">
        <p14:creationId xmlns:p14="http://schemas.microsoft.com/office/powerpoint/2010/main" val="308603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defTabSz="914326">
              <a:defRPr/>
            </a:pPr>
            <a:r>
              <a:rPr lang="pl-PL" dirty="0"/>
              <a:t>Ochronę zasobów przyrodniczych ujęto systemowo. Uwzględniono obszary objęte ochroną prawną jako podstawowe elementy kształtujące system przyrodniczy województwa oraz wskazano na konieczność zachowania spójności i ciągłości ekologicznej obszarów (najważniejszych kompleksów leśnych – Puszcza Drawska, Puszcza Gorzowska (Barlinecka), Puszcza Notecka, Puszcza Rzepińska (Puszcza Lubuska), Bory Zielonogórskie, Bory Dolnośląskie, </a:t>
            </a:r>
            <a:r>
              <a:rPr lang="pl-PL" b="1" dirty="0"/>
              <a:t>korytarzy ekologicznych opartych o doliny rzeczne w tym o znaczeniu międzynarodowym i krajowym </a:t>
            </a:r>
            <a:r>
              <a:rPr lang="pl-PL" dirty="0"/>
              <a:t>– </a:t>
            </a:r>
            <a:r>
              <a:rPr lang="pl-PL" b="1" dirty="0"/>
              <a:t>Odra, Warta, Noteć, Drawa</a:t>
            </a:r>
            <a:r>
              <a:rPr lang="pl-PL" dirty="0"/>
              <a:t>).</a:t>
            </a:r>
          </a:p>
          <a:p>
            <a:pPr defTabSz="914326">
              <a:defRPr/>
            </a:pPr>
            <a:endParaRPr lang="pl-PL" u="sng" dirty="0"/>
          </a:p>
          <a:p>
            <a:pPr defTabSz="914326">
              <a:defRPr/>
            </a:pPr>
            <a:r>
              <a:rPr lang="pl-PL" dirty="0"/>
              <a:t>Ochrona przed powodzią – Plan zarządzania ryzykiem powodziowym dla obszaru dorzecza Odry (MZP, MRP). Uwzględnienie projektowanych obszarów ochronnych GZWP, które będą obowiązywać po przyjęciu odpowiednich rozporządzeń przez dyrektorów RZGW.</a:t>
            </a:r>
          </a:p>
          <a:p>
            <a:pPr defTabSz="914326">
              <a:defRPr/>
            </a:pPr>
            <a:endParaRPr lang="pl-PL" u="sng" dirty="0"/>
          </a:p>
          <a:p>
            <a:pPr defTabSz="914326">
              <a:defRPr/>
            </a:pPr>
            <a:r>
              <a:rPr lang="pl-PL" dirty="0"/>
              <a:t>Na podstawie oceny znaczenia dla zabezpieczenia potrzeb i bezpieczeństwa surowcowego kraju oraz możliwości rozwoju gospodarczego, wskazano złoża o szczególnych walorach surowcowych, mające znaczenie ogólnokrajowe. Wskazano granicę obszaru projektowanej kopalni węgla brunatnego na udokumentowanym w 2016 r. złożu Gubin 2.</a:t>
            </a:r>
          </a:p>
          <a:p>
            <a:r>
              <a:rPr lang="pl-PL" dirty="0"/>
              <a:t>Wskazano hipotetyczne i prognostyczne zasoby występowania złóż miedzi.</a:t>
            </a:r>
          </a:p>
          <a:p>
            <a:pPr defTabSz="914326">
              <a:defRPr/>
            </a:pPr>
            <a:endParaRPr lang="pl-PL" dirty="0"/>
          </a:p>
          <a:p>
            <a:pPr defTabSz="914326">
              <a:defRPr/>
            </a:pPr>
            <a:r>
              <a:rPr lang="pl-PL" dirty="0"/>
              <a:t>Kierunki dotyczące jakości powietrza i ochrony przed hałasem uwzględniają założenia programów i dokumentów nadrzędnych.</a:t>
            </a:r>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16</a:t>
            </a:fld>
            <a:endParaRPr lang="pl-PL"/>
          </a:p>
        </p:txBody>
      </p:sp>
    </p:spTree>
    <p:extLst>
      <p:ext uri="{BB962C8B-B14F-4D97-AF65-F5344CB8AC3E}">
        <p14:creationId xmlns:p14="http://schemas.microsoft.com/office/powerpoint/2010/main" val="2346602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aseline="0" dirty="0" smtClean="0"/>
              <a:t>Kontynuacja prac nad drogą S3 i DK18.</a:t>
            </a:r>
          </a:p>
          <a:p>
            <a:pPr defTabSz="914326"/>
            <a:r>
              <a:rPr lang="pl-PL" baseline="0" dirty="0" smtClean="0"/>
              <a:t>Poprawa bezpieczeństwa poprzez budowę obwodnic, w tym również południowego obejścia Zielonej Góry, północnego Gorzowa Wlkp.</a:t>
            </a:r>
          </a:p>
          <a:p>
            <a:r>
              <a:rPr lang="pl-PL" baseline="0" dirty="0" smtClean="0"/>
              <a:t>Plan uwzględnia wszystkie inwestycje wynikające z Programu Budowy Dróg Krajowych i </a:t>
            </a:r>
            <a:r>
              <a:rPr lang="pl-PL" dirty="0"/>
              <a:t>Planu inwestycji priorytetowych planowanych do realizacji na drogach wojewódzkich w ramach RPO – Lubuskie 2020.</a:t>
            </a:r>
            <a:endParaRPr lang="pl-PL" baseline="0" dirty="0" smtClean="0"/>
          </a:p>
          <a:p>
            <a:endParaRPr lang="pl-PL" baseline="0" dirty="0" smtClean="0"/>
          </a:p>
          <a:p>
            <a:r>
              <a:rPr lang="pl-PL" dirty="0"/>
              <a:t>W szerszej perspektywie czasowej proponuje się powstanie nowej linii kolejowej, łączącej Gorzów Wlkp. i Zieloną Górę przez główne ośrodki miejskie regionu tj. Skwierzynę, Międzyrzecz, Świebodzin i Sulechów, z możliwością wykonywania połączeń do Nowej Soli, Żar i Żagania.</a:t>
            </a:r>
          </a:p>
          <a:p>
            <a:r>
              <a:rPr lang="pl-PL" dirty="0"/>
              <a:t>W celu zwiększenia kolejowej dostępności komunikacyjnej proponuje się przywrócenie ruchu pasażerskiego na liniach kolejowych: nr 14 na odcinku Żagań – Głogów i Głogów – Leszno;</a:t>
            </a:r>
          </a:p>
          <a:p>
            <a:pPr lvl="0"/>
            <a:r>
              <a:rPr lang="pl-PL" dirty="0"/>
              <a:t>nr 358 na odcinku Czerwieńsk – </a:t>
            </a:r>
            <a:r>
              <a:rPr lang="pl-PL" dirty="0" err="1"/>
              <a:t>Guben</a:t>
            </a:r>
            <a:r>
              <a:rPr lang="pl-PL" dirty="0"/>
              <a:t> (Niemcy), nr 364 na odcinku Rzepin – Międzyrzecz.</a:t>
            </a:r>
          </a:p>
          <a:p>
            <a:endParaRPr lang="pl-PL" baseline="0" dirty="0" smtClean="0"/>
          </a:p>
          <a:p>
            <a:r>
              <a:rPr lang="pl-PL" baseline="0" dirty="0" smtClean="0"/>
              <a:t>Dostosowanie żeglowności Międzynarodowych Dróg Wodnych E30 (Odra) i E70 (Warta – Noteć) do klasy </a:t>
            </a:r>
            <a:r>
              <a:rPr lang="pl-PL" baseline="0" dirty="0" err="1" smtClean="0"/>
              <a:t>Va</a:t>
            </a:r>
            <a:r>
              <a:rPr lang="pl-PL" baseline="0" dirty="0" smtClean="0"/>
              <a:t>. Rozwój portów (Kostrzyn nad Odrą, Gorzów Wlkp., Słubice, Cigacice, Nowa Sól).</a:t>
            </a:r>
          </a:p>
          <a:p>
            <a:r>
              <a:rPr lang="pl-PL" baseline="0" dirty="0" smtClean="0"/>
              <a:t>Wskazano obszary predysponowane do rozwoju infrastruktury transportu intermodalnego. Zhierarchizowano węzły komunikacyjne, przy uwzględnieniu przewozów pasażerskich i towarowych.</a:t>
            </a:r>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17</a:t>
            </a:fld>
            <a:endParaRPr lang="pl-PL"/>
          </a:p>
        </p:txBody>
      </p:sp>
    </p:spTree>
    <p:extLst>
      <p:ext uri="{BB962C8B-B14F-4D97-AF65-F5344CB8AC3E}">
        <p14:creationId xmlns:p14="http://schemas.microsoft.com/office/powerpoint/2010/main" val="54301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326"/>
            <a:r>
              <a:rPr lang="pl-PL" dirty="0"/>
              <a:t>Planowana jest budowa nowego źródła wytwórczego – Elektrowni Gubin, w celu możliwości wyprowadzenia mocy z elektrowni wymagana jest rozbudowa sieci elektroenergetycznej najwyższych napięć. </a:t>
            </a:r>
          </a:p>
          <a:p>
            <a:pPr defTabSz="914326"/>
            <a:endParaRPr lang="pl-PL" dirty="0" smtClean="0"/>
          </a:p>
          <a:p>
            <a:r>
              <a:rPr lang="pl-PL" dirty="0"/>
              <a:t>Rozwój krajowego systemu przesyłowego. Projekt budowy trzeciego połączenia elektroenergetycznego Polska – Niemcy (</a:t>
            </a:r>
            <a:r>
              <a:rPr lang="pl-PL" dirty="0" err="1"/>
              <a:t>GerPol</a:t>
            </a:r>
            <a:r>
              <a:rPr lang="pl-PL" dirty="0"/>
              <a:t> Power Bridge) został podzielony na dwa etapy (zmiana w stosunku do obowiązującego PZPWL). Pierwszy etap obejmuje rozbudowę sieci elektroenergetycznej najwyższych napięć w północnej części województwa. Realizacja drugiego etapu projektu stanowi potencjalny kierunek rozbudowy sieci przesyłowej i nie jest planowana przed 2030 r.</a:t>
            </a:r>
          </a:p>
          <a:p>
            <a:r>
              <a:rPr lang="pl-PL" dirty="0"/>
              <a:t>W związku ze wzrostem zapotrzebowania na energię elektryczną odbiorców końcowych wymagany jest rozwój sieci dystrybucyjnej (110 kV), wskazano projektowane linie. </a:t>
            </a:r>
          </a:p>
          <a:p>
            <a:endParaRPr lang="pl-PL" dirty="0"/>
          </a:p>
          <a:p>
            <a:r>
              <a:rPr lang="pl-PL" dirty="0"/>
              <a:t>Planowana jest rozbudowa systemu przesyłowego gazu ziemnego, obejmująca m.in.: budowę gazociągu Kotowo – Zielona Góra (inwestycja towarzysząca inwestycjom w zakresie terminalu w Świnoujściu).</a:t>
            </a:r>
          </a:p>
          <a:p>
            <a:endParaRPr lang="pl-PL" dirty="0"/>
          </a:p>
          <a:p>
            <a:pPr defTabSz="914326">
              <a:defRPr/>
            </a:pPr>
            <a:r>
              <a:rPr lang="pl-PL" dirty="0"/>
              <a:t>W zakresie oczyszczania ścieków planuje się budowę nowych oczyszczalni, a także modernizację i rozbudowę już istniejących. Oczyszczalnie ścieków o wielkości powyżej 20 tys. RLM są predysponowane do budowy biogazowni</a:t>
            </a:r>
            <a:r>
              <a:rPr lang="pl-PL" dirty="0" smtClean="0"/>
              <a:t>.</a:t>
            </a:r>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18</a:t>
            </a:fld>
            <a:endParaRPr lang="pl-PL"/>
          </a:p>
        </p:txBody>
      </p:sp>
    </p:spTree>
    <p:extLst>
      <p:ext uri="{BB962C8B-B14F-4D97-AF65-F5344CB8AC3E}">
        <p14:creationId xmlns:p14="http://schemas.microsoft.com/office/powerpoint/2010/main" val="593415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19</a:t>
            </a:fld>
            <a:endParaRPr lang="pl-PL"/>
          </a:p>
        </p:txBody>
      </p:sp>
    </p:spTree>
    <p:extLst>
      <p:ext uri="{BB962C8B-B14F-4D97-AF65-F5344CB8AC3E}">
        <p14:creationId xmlns:p14="http://schemas.microsoft.com/office/powerpoint/2010/main" val="104819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a:t>
            </a:fld>
            <a:endParaRPr lang="pl-PL"/>
          </a:p>
        </p:txBody>
      </p:sp>
    </p:spTree>
    <p:extLst>
      <p:ext uri="{BB962C8B-B14F-4D97-AF65-F5344CB8AC3E}">
        <p14:creationId xmlns:p14="http://schemas.microsoft.com/office/powerpoint/2010/main" val="3652139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20</a:t>
            </a:fld>
            <a:endParaRPr lang="pl-PL"/>
          </a:p>
        </p:txBody>
      </p:sp>
    </p:spTree>
    <p:extLst>
      <p:ext uri="{BB962C8B-B14F-4D97-AF65-F5344CB8AC3E}">
        <p14:creationId xmlns:p14="http://schemas.microsoft.com/office/powerpoint/2010/main" val="472229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55000" lnSpcReduction="20000"/>
          </a:bodyPr>
          <a:lstStyle/>
          <a:p>
            <a:r>
              <a:rPr lang="pl-PL" b="1" dirty="0"/>
              <a:t>OSADNICTWO</a:t>
            </a:r>
          </a:p>
          <a:p>
            <a:pPr defTabSz="914326">
              <a:defRPr/>
            </a:pPr>
            <a:r>
              <a:rPr lang="pl-PL" dirty="0"/>
              <a:t>Prowadzenie spójnej polityki kształtowania przestrzeni na obszarze całego MOF OW wymaga odniesienia kwestii planowania przestrzennego nie tylko do indywidualnych jednostek terytorialnych, ale także do stref wykazujących podobne uwarunkowania oraz potencjalne kierunki rozwoju. Wyróżniono następujące strefy funkcjonalno-przestrzenne: strefa śródmiejska, strefa miejska, strefa podmiejska, strefa produkcyjna, strefa zabudowy wiejskiej i rolniczej przestrzeni produkcyjnej, strefa przyrodnicza. Strefy te zostały wyznaczone w oparciu o kierunki zagospodarowania przestrzennego określone w dokumentach planistycznych poszczególnych gmin, jak również w oparciu o zachodzące tendencje kierunków rozwoju przestrzennego terenów zurbanizowanych.</a:t>
            </a:r>
          </a:p>
          <a:p>
            <a:endParaRPr lang="pl-PL" dirty="0"/>
          </a:p>
          <a:p>
            <a:r>
              <a:rPr lang="pl-PL" b="1" dirty="0"/>
              <a:t>STREFA SPOŁECZNO-EKONOMICZNA</a:t>
            </a:r>
          </a:p>
          <a:p>
            <a:r>
              <a:rPr lang="pl-PL" dirty="0"/>
              <a:t>Projektowane podstrefy KSSSE – Gorzów Wlkp., Lubiszyn, Bogdaniec.</a:t>
            </a:r>
          </a:p>
          <a:p>
            <a:r>
              <a:rPr lang="pl-PL" dirty="0"/>
              <a:t>Planowane inwestycje:</a:t>
            </a:r>
          </a:p>
          <a:p>
            <a:r>
              <a:rPr lang="pl-PL" dirty="0"/>
              <a:t>• Budowa Ośrodka Radioterapii przy Wielospecjalistycznym Szpitalu Wojewódzkim w Gorzowie Wlkp. Sp. z o. o.,</a:t>
            </a:r>
          </a:p>
          <a:p>
            <a:r>
              <a:rPr lang="pl-PL" dirty="0"/>
              <a:t>• Akademia im. Jakuba z Paradyża,</a:t>
            </a:r>
          </a:p>
          <a:p>
            <a:r>
              <a:rPr lang="pl-PL" dirty="0"/>
              <a:t>• Wojewódzkie Centrum Sportów Wodnych.</a:t>
            </a:r>
          </a:p>
          <a:p>
            <a:r>
              <a:rPr lang="pl-PL" dirty="0"/>
              <a:t>Projektowany pomnik historii – Grodzisko w Santoku.</a:t>
            </a:r>
          </a:p>
          <a:p>
            <a:r>
              <a:rPr lang="pl-PL" dirty="0"/>
              <a:t>Obszary wskazane do rewitalizacji – miejski, poprzemysłowy, powojskowy w Gorzowie Wlkp.</a:t>
            </a:r>
          </a:p>
          <a:p>
            <a:r>
              <a:rPr lang="pl-PL" dirty="0"/>
              <a:t>Obiekty wskazane do włączenia do szlaków turystycznych.</a:t>
            </a:r>
          </a:p>
          <a:p>
            <a:endParaRPr lang="pl-PL" dirty="0" smtClean="0"/>
          </a:p>
          <a:p>
            <a:r>
              <a:rPr lang="pl-PL" b="1" dirty="0" smtClean="0"/>
              <a:t>STREFA PRZYRODNICZA</a:t>
            </a:r>
            <a:endParaRPr lang="pl-PL" b="0" u="sng" baseline="0" dirty="0" smtClean="0"/>
          </a:p>
          <a:p>
            <a:r>
              <a:rPr lang="pl-PL" dirty="0"/>
              <a:t>Kształtowanie systemu przyrodniczego w sposób zapewniający spójność z krajową siecią ekologiczną – szczególnie ważny obszar – </a:t>
            </a:r>
            <a:r>
              <a:rPr lang="pl-PL" b="1" dirty="0"/>
              <a:t>obszar węzłowy o randze międzynarodowej </a:t>
            </a:r>
            <a:r>
              <a:rPr lang="pl-PL" dirty="0"/>
              <a:t>– </a:t>
            </a:r>
            <a:r>
              <a:rPr lang="pl-PL" b="1" dirty="0"/>
              <a:t>Puszcza Gorzowska.</a:t>
            </a:r>
          </a:p>
          <a:p>
            <a:pPr defTabSz="914326">
              <a:defRPr/>
            </a:pPr>
            <a:r>
              <a:rPr lang="pl-PL" dirty="0"/>
              <a:t>Ochrona korytarzy ekologicznych opartych o doliny rzeczne, w tym </a:t>
            </a:r>
            <a:r>
              <a:rPr lang="pl-PL" b="1" dirty="0"/>
              <a:t>dolinę Warty i Noteci</a:t>
            </a:r>
            <a:r>
              <a:rPr lang="pl-PL" dirty="0"/>
              <a:t> oraz lokalne korytarze ekologiczne rzek Kłodawki, Srebrnej, Myśli, Kanału Siedleckiego i </a:t>
            </a:r>
            <a:r>
              <a:rPr lang="pl-PL" dirty="0" err="1"/>
              <a:t>Myślańskiego</a:t>
            </a:r>
            <a:r>
              <a:rPr lang="pl-PL" dirty="0"/>
              <a:t>.</a:t>
            </a:r>
          </a:p>
          <a:p>
            <a:r>
              <a:rPr lang="pl-PL" dirty="0"/>
              <a:t>Tereny pełniące funkcje przyrodnicze, krajobrazowe i klimatyczne, wskazane zostały jednocześnie do rozwoju funkcji rekreacyjnych.</a:t>
            </a:r>
          </a:p>
          <a:p>
            <a:r>
              <a:rPr lang="pl-PL" dirty="0"/>
              <a:t>Na terenie MOF OW nie występują złoża strategiczne, jednak na terenie gmin Lubiszyn i Bogdaniec zlokalizowane jest złoże gazu ziemnego Stanowice, które może zostać zagospodarowane. </a:t>
            </a:r>
          </a:p>
          <a:p>
            <a:endParaRPr lang="pl-PL" dirty="0" smtClean="0"/>
          </a:p>
          <a:p>
            <a:r>
              <a:rPr lang="pl-PL" b="1" dirty="0"/>
              <a:t>KOMUNIKACJA I TRANSPORT</a:t>
            </a:r>
          </a:p>
          <a:p>
            <a:r>
              <a:rPr lang="pl-PL" dirty="0"/>
              <a:t>Budowa północnej obwodnicy Gorzowa Wlkp.</a:t>
            </a:r>
          </a:p>
          <a:p>
            <a:r>
              <a:rPr lang="pl-PL" dirty="0"/>
              <a:t>Nowe przeprawy mostowe na Warcie.</a:t>
            </a:r>
          </a:p>
          <a:p>
            <a:r>
              <a:rPr lang="pl-PL" dirty="0"/>
              <a:t>Elektryfikacja linii kolejowej 203, potencjalny przebieg Kolei Dużych Prędkości.</a:t>
            </a:r>
          </a:p>
          <a:p>
            <a:r>
              <a:rPr lang="pl-PL" dirty="0"/>
              <a:t>Międzynarodowa Droga Wodna E70 [Warta] – podniesienie klasy żeglowności do </a:t>
            </a:r>
            <a:r>
              <a:rPr lang="pl-PL" dirty="0" err="1"/>
              <a:t>Va</a:t>
            </a:r>
            <a:r>
              <a:rPr lang="pl-PL" dirty="0"/>
              <a:t>, rozwój portu.</a:t>
            </a:r>
          </a:p>
          <a:p>
            <a:r>
              <a:rPr lang="pl-PL" dirty="0"/>
              <a:t>Poruszono tematy uspokajania i ograniczania ruchu samochodowego, integracji transportu publicznego, rozwoju sieci tramwajowej i infrastruktury rowerowej.</a:t>
            </a:r>
          </a:p>
          <a:p>
            <a:pPr defTabSz="914326">
              <a:defRPr/>
            </a:pPr>
            <a:endParaRPr lang="pl-PL" b="1" dirty="0" smtClean="0"/>
          </a:p>
          <a:p>
            <a:pPr defTabSz="914326">
              <a:defRPr/>
            </a:pPr>
            <a:r>
              <a:rPr lang="pl-PL" b="1" dirty="0" smtClean="0"/>
              <a:t>INFRASTRUKTURA</a:t>
            </a:r>
            <a:r>
              <a:rPr lang="pl-PL" b="1" baseline="0" dirty="0" smtClean="0"/>
              <a:t> TECHNICZNA</a:t>
            </a:r>
          </a:p>
          <a:p>
            <a:r>
              <a:rPr lang="pl-PL" dirty="0"/>
              <a:t>Przedsięwzięcia związane z pierwszym etapem projektu budowy trzeciego połączenia elektroenergetycznego Polska – Niemcy: </a:t>
            </a:r>
          </a:p>
          <a:p>
            <a:pPr marL="171436" indent="-171436">
              <a:buFont typeface="Arial" panose="020B0604020202020204" pitchFamily="34" charset="0"/>
              <a:buChar char="•"/>
            </a:pPr>
            <a:r>
              <a:rPr lang="pl-PL" dirty="0"/>
              <a:t>budowa stacji elektroenergetycznej Baczyna; </a:t>
            </a:r>
          </a:p>
          <a:p>
            <a:pPr marL="171436" indent="-171436">
              <a:buFont typeface="Arial" panose="020B0604020202020204" pitchFamily="34" charset="0"/>
              <a:buChar char="•"/>
            </a:pPr>
            <a:r>
              <a:rPr lang="pl-PL" dirty="0"/>
              <a:t>wprowadzenie do stacji Baczyna linii 400 kV Krajnik – Plewiska; </a:t>
            </a:r>
          </a:p>
          <a:p>
            <a:pPr marL="171436" indent="-171436">
              <a:buFont typeface="Arial" panose="020B0604020202020204" pitchFamily="34" charset="0"/>
              <a:buChar char="•"/>
            </a:pPr>
            <a:r>
              <a:rPr lang="pl-PL" dirty="0"/>
              <a:t>budowa dwutorowych linii 400 kV relacji Krajnik – Baczyna, Baczyna – Plewiska; </a:t>
            </a:r>
          </a:p>
          <a:p>
            <a:pPr defTabSz="914326">
              <a:defRPr/>
            </a:pPr>
            <a:r>
              <a:rPr lang="pl-PL" dirty="0"/>
              <a:t>Planowana budowa linii 400 kV Baczyna – Gubin (związana z realizacją Elektrowni Gubin).</a:t>
            </a:r>
          </a:p>
          <a:p>
            <a:pPr defTabSz="914326">
              <a:defRPr/>
            </a:pPr>
            <a:r>
              <a:rPr lang="pl-PL" dirty="0"/>
              <a:t>Rozwój sieci dystrybucyjnej (110 </a:t>
            </a:r>
            <a:r>
              <a:rPr lang="pl-PL" dirty="0" err="1"/>
              <a:t>kV</a:t>
            </a:r>
            <a:r>
              <a:rPr lang="pl-PL" dirty="0"/>
              <a:t>). </a:t>
            </a:r>
          </a:p>
          <a:p>
            <a:pPr defTabSz="914326">
              <a:defRPr/>
            </a:pPr>
            <a:r>
              <a:rPr lang="pl-PL" dirty="0"/>
              <a:t>Budowa gazociągu wysokiego ciśnienia (Witnica – Gorzów Wlkp.) wraz ze stacją gazową w mieście Gorzów Wlkp. </a:t>
            </a:r>
            <a:endParaRPr lang="pl-PL" b="1" dirty="0" smtClean="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21</a:t>
            </a:fld>
            <a:endParaRPr lang="pl-PL"/>
          </a:p>
        </p:txBody>
      </p:sp>
    </p:spTree>
    <p:extLst>
      <p:ext uri="{BB962C8B-B14F-4D97-AF65-F5344CB8AC3E}">
        <p14:creationId xmlns:p14="http://schemas.microsoft.com/office/powerpoint/2010/main" val="230900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22</a:t>
            </a:fld>
            <a:endParaRPr lang="pl-PL"/>
          </a:p>
        </p:txBody>
      </p:sp>
    </p:spTree>
    <p:extLst>
      <p:ext uri="{BB962C8B-B14F-4D97-AF65-F5344CB8AC3E}">
        <p14:creationId xmlns:p14="http://schemas.microsoft.com/office/powerpoint/2010/main" val="1800178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55000" lnSpcReduction="20000"/>
          </a:bodyPr>
          <a:lstStyle/>
          <a:p>
            <a:r>
              <a:rPr lang="pl-PL" b="1" dirty="0"/>
              <a:t>OSADNICTWO</a:t>
            </a:r>
          </a:p>
          <a:p>
            <a:pPr defTabSz="914326">
              <a:defRPr/>
            </a:pPr>
            <a:r>
              <a:rPr lang="pl-PL" dirty="0"/>
              <a:t>Prowadzenie spójnej polityki kształtowania przestrzeni na obszarze całego MOF OW wymaga odniesienia kwestii planowania przestrzennego nie tylko do indywidualnych jednostek terytorialnych, ale także do stref wykazujących podobne uwarunkowania oraz potencjalne kierunki rozwoju. Wyróżniono następujące strefy funkcjonalno-przestrzenne: strefa śródmiejska, strefa miejska, strefa podmiejska, strefa produkcyjna, strefa zabudowy wiejskiej i rolniczej przestrzeni produkcyjnej, strefa przyrodnicza. Strefy te zostały wyznaczone w oparciu o kierunki zagospodarowania przestrzennego określone w dokumentach planistycznych poszczególnych gmin, jak również w oparciu o zachodzące tendencje kierunków rozwoju przestrzennego terenów zurbanizowanych.</a:t>
            </a:r>
          </a:p>
          <a:p>
            <a:endParaRPr lang="pl-PL" dirty="0"/>
          </a:p>
          <a:p>
            <a:r>
              <a:rPr lang="pl-PL" b="1" dirty="0"/>
              <a:t>STREFA SPOŁECZNO-EKONOMICZNA</a:t>
            </a:r>
          </a:p>
          <a:p>
            <a:r>
              <a:rPr lang="pl-PL" dirty="0"/>
              <a:t>Planowane inwestycje:</a:t>
            </a:r>
          </a:p>
          <a:p>
            <a:r>
              <a:rPr lang="pl-PL" dirty="0"/>
              <a:t>• Centrum Zdrowia Matki i Dziecka przy Wojewódzkim Szpitalu Klinicznym im. Karola Marcinkowskiego w Zielonej Górze Sp. z o. o.,</a:t>
            </a:r>
          </a:p>
          <a:p>
            <a:r>
              <a:rPr lang="pl-PL" dirty="0"/>
              <a:t>• rozbudowa Hospicjum i Zespołu Rehabilitacji Dzieci i Młodzieży Niepełnosprawnej Promyk.</a:t>
            </a:r>
          </a:p>
          <a:p>
            <a:r>
              <a:rPr lang="pl-PL" dirty="0"/>
              <a:t>Projektowane pomniki historii lub parki kulturowe: zabytkowy układ urbanistyczny miasta Zielonej Góry, zespół pałacowo-parkowy w Zaborze, dwór w Świdnicy.</a:t>
            </a:r>
          </a:p>
          <a:p>
            <a:r>
              <a:rPr lang="pl-PL" dirty="0"/>
              <a:t>Obszary wskazane do rewitalizacji – Zielona Góra i Sulechów.</a:t>
            </a:r>
          </a:p>
          <a:p>
            <a:r>
              <a:rPr lang="pl-PL" dirty="0"/>
              <a:t>Obiekty wskazane do włączenia do szlaków turystycznych.</a:t>
            </a:r>
          </a:p>
          <a:p>
            <a:endParaRPr lang="pl-PL" b="1" dirty="0"/>
          </a:p>
          <a:p>
            <a:r>
              <a:rPr lang="pl-PL" b="1" dirty="0"/>
              <a:t>STREFA PRZYRODNICZA</a:t>
            </a:r>
          </a:p>
          <a:p>
            <a:r>
              <a:rPr lang="pl-PL" dirty="0"/>
              <a:t>Kształtowanie systemu przyrodniczego w sposób zapewniający spójność z krajową siecią ekologiczną – szczególnie ważne obszary – </a:t>
            </a:r>
            <a:r>
              <a:rPr lang="pl-PL" b="1" dirty="0"/>
              <a:t>obszar węzłowy o randze międzynarodowej </a:t>
            </a:r>
            <a:r>
              <a:rPr lang="pl-PL" dirty="0"/>
              <a:t>– </a:t>
            </a:r>
            <a:r>
              <a:rPr lang="pl-PL" b="1" dirty="0"/>
              <a:t>Puszcza Lubuska</a:t>
            </a:r>
            <a:r>
              <a:rPr lang="pl-PL" dirty="0"/>
              <a:t>, </a:t>
            </a:r>
            <a:r>
              <a:rPr lang="pl-PL" b="1" dirty="0"/>
              <a:t>obszar węzłowy o randze krajowej </a:t>
            </a:r>
            <a:r>
              <a:rPr lang="pl-PL" dirty="0"/>
              <a:t>– </a:t>
            </a:r>
            <a:r>
              <a:rPr lang="pl-PL" b="1" dirty="0"/>
              <a:t>Bory Zielonogórskie.</a:t>
            </a:r>
          </a:p>
          <a:p>
            <a:r>
              <a:rPr lang="pl-PL" dirty="0"/>
              <a:t>Ochrona korytarzy ekologicznych opartych o doliny rzeczne, w tym </a:t>
            </a:r>
            <a:r>
              <a:rPr lang="pl-PL" b="1" dirty="0"/>
              <a:t>dolinę Odry – korytarz ekologiczny o znaczeniu międzynarodowym, </a:t>
            </a:r>
            <a:r>
              <a:rPr lang="pl-PL" dirty="0"/>
              <a:t>oraz lokalne korytarze ekologiczne rzek tj.: Śląska Ochla, Ołobok, Jabłonna, Sulechówka, Zimny Potok, Łącza, Śmiga</a:t>
            </a:r>
            <a:r>
              <a:rPr lang="pl-PL" b="1" dirty="0"/>
              <a:t>.</a:t>
            </a:r>
          </a:p>
          <a:p>
            <a:r>
              <a:rPr lang="pl-PL" dirty="0"/>
              <a:t>Tereny pełniące funkcje przyrodnicze, krajobrazowe i klimatyczne, wskazane zostały jednocześnie do rozwoju funkcji rekreacyjnych.</a:t>
            </a:r>
            <a:endParaRPr lang="pl-PL" u="sng" dirty="0"/>
          </a:p>
          <a:p>
            <a:endParaRPr lang="pl-PL" dirty="0" smtClean="0"/>
          </a:p>
          <a:p>
            <a:r>
              <a:rPr lang="pl-PL" b="1" dirty="0"/>
              <a:t>KOMUNIKACJA I TRANSPORT</a:t>
            </a:r>
          </a:p>
          <a:p>
            <a:r>
              <a:rPr lang="pl-PL" dirty="0"/>
              <a:t>Budowa południowej obwodnicy Zielonej Góry w ciągu DK27.</a:t>
            </a:r>
          </a:p>
          <a:p>
            <a:r>
              <a:rPr lang="pl-PL" dirty="0"/>
              <a:t>Budowa mostu na Odrze w Milsku.</a:t>
            </a:r>
          </a:p>
          <a:p>
            <a:r>
              <a:rPr lang="pl-PL" dirty="0"/>
              <a:t>Uruchomienie kolei aglomeracyjnej Sulechów – Zielona Góra – Nowa Sól, potencjalny przebieg Kolei Dużych Prędkości.</a:t>
            </a:r>
          </a:p>
          <a:p>
            <a:r>
              <a:rPr lang="pl-PL" dirty="0"/>
              <a:t>Międzynarodowa Droga Wodna E30 [Odra] – podniesienie klasy żeglowności do </a:t>
            </a:r>
            <a:r>
              <a:rPr lang="pl-PL" dirty="0" err="1"/>
              <a:t>Va</a:t>
            </a:r>
            <a:r>
              <a:rPr lang="pl-PL" dirty="0"/>
              <a:t>, rozwój portu w Cigacicach.</a:t>
            </a:r>
          </a:p>
          <a:p>
            <a:r>
              <a:rPr lang="pl-PL" dirty="0"/>
              <a:t>Poruszono tematy uspokajania i ograniczania ruchu samochodowego, integracji transportu publicznego, rozwoju sieci autobusowej i infrastruktury rowerowej.</a:t>
            </a:r>
          </a:p>
          <a:p>
            <a:endParaRPr lang="pl-PL" dirty="0"/>
          </a:p>
          <a:p>
            <a:endParaRPr lang="pl-PL" dirty="0"/>
          </a:p>
          <a:p>
            <a:pPr defTabSz="914326">
              <a:defRPr/>
            </a:pPr>
            <a:r>
              <a:rPr lang="pl-PL" b="1" dirty="0"/>
              <a:t>INFRASTRUKTURA TECHNICZNA</a:t>
            </a:r>
          </a:p>
          <a:p>
            <a:pPr defTabSz="914326">
              <a:defRPr/>
            </a:pPr>
            <a:r>
              <a:rPr lang="pl-PL" dirty="0"/>
              <a:t>Planowane przedsięwzięcia związane z drugim etapem projektu budowy trzeciego połączenia elektroenergetycznego Polska – Niemcy:</a:t>
            </a:r>
          </a:p>
          <a:p>
            <a:pPr marL="171436" indent="-171436" defTabSz="914326">
              <a:buFont typeface="Wingdings" panose="05000000000000000000" pitchFamily="2" charset="2"/>
              <a:buChar char="Ø"/>
              <a:defRPr/>
            </a:pPr>
            <a:r>
              <a:rPr lang="pl-PL" dirty="0"/>
              <a:t>budowa stacji elektroenergetycznej Zielona Góra,</a:t>
            </a:r>
          </a:p>
          <a:p>
            <a:pPr marL="171436" indent="-171436" defTabSz="914326">
              <a:buFont typeface="Wingdings" panose="05000000000000000000" pitchFamily="2" charset="2"/>
              <a:buChar char="Ø"/>
              <a:defRPr/>
            </a:pPr>
            <a:r>
              <a:rPr lang="pl-PL" dirty="0"/>
              <a:t>budowa dwutorowej linii 400 </a:t>
            </a:r>
            <a:r>
              <a:rPr lang="pl-PL" dirty="0" err="1"/>
              <a:t>kV</a:t>
            </a:r>
            <a:r>
              <a:rPr lang="pl-PL" dirty="0"/>
              <a:t> relacji Zielona Góra w kierunku do nacięcia dwutorowej linii 400 </a:t>
            </a:r>
            <a:r>
              <a:rPr lang="pl-PL" dirty="0" err="1"/>
              <a:t>kV</a:t>
            </a:r>
            <a:r>
              <a:rPr lang="pl-PL" dirty="0"/>
              <a:t> w relacji Plewiska – Baczyna,</a:t>
            </a:r>
          </a:p>
          <a:p>
            <a:pPr marL="171436" indent="-171436" defTabSz="914326">
              <a:buFont typeface="Wingdings" panose="05000000000000000000" pitchFamily="2" charset="2"/>
              <a:buChar char="Ø"/>
              <a:defRPr/>
            </a:pPr>
            <a:r>
              <a:rPr lang="pl-PL" dirty="0"/>
              <a:t>budowa dwutorowej linii 400 kV relacji Zielona Góra – Gubin.</a:t>
            </a:r>
          </a:p>
          <a:p>
            <a:pPr defTabSz="914326">
              <a:defRPr/>
            </a:pPr>
            <a:r>
              <a:rPr lang="pl-PL" dirty="0"/>
              <a:t>Rozwój sieci dystrybucyjnej (110 </a:t>
            </a:r>
            <a:r>
              <a:rPr lang="pl-PL" dirty="0" err="1"/>
              <a:t>kV</a:t>
            </a:r>
            <a:r>
              <a:rPr lang="pl-PL" dirty="0"/>
              <a:t>). </a:t>
            </a:r>
          </a:p>
          <a:p>
            <a:pPr defTabSz="914326">
              <a:defRPr/>
            </a:pPr>
            <a:r>
              <a:rPr lang="pl-PL" dirty="0"/>
              <a:t>Budowa gazociągu Kotowo – Zielona Góra (inwestycja towarzysząca inwestycjom w zakresie terminalu w Świnoujściu).</a:t>
            </a:r>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23</a:t>
            </a:fld>
            <a:endParaRPr lang="pl-PL"/>
          </a:p>
        </p:txBody>
      </p:sp>
    </p:spTree>
    <p:extLst>
      <p:ext uri="{BB962C8B-B14F-4D97-AF65-F5344CB8AC3E}">
        <p14:creationId xmlns:p14="http://schemas.microsoft.com/office/powerpoint/2010/main" val="3504509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24</a:t>
            </a:fld>
            <a:endParaRPr lang="pl-PL"/>
          </a:p>
        </p:txBody>
      </p:sp>
    </p:spTree>
    <p:extLst>
      <p:ext uri="{BB962C8B-B14F-4D97-AF65-F5344CB8AC3E}">
        <p14:creationId xmlns:p14="http://schemas.microsoft.com/office/powerpoint/2010/main" val="406399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25</a:t>
            </a:fld>
            <a:endParaRPr lang="pl-PL"/>
          </a:p>
        </p:txBody>
      </p:sp>
    </p:spTree>
    <p:extLst>
      <p:ext uri="{BB962C8B-B14F-4D97-AF65-F5344CB8AC3E}">
        <p14:creationId xmlns:p14="http://schemas.microsoft.com/office/powerpoint/2010/main" val="358494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14326">
              <a:defRPr/>
            </a:pPr>
            <a:r>
              <a:rPr lang="pl-PL" dirty="0" smtClean="0"/>
              <a:t>W </a:t>
            </a:r>
            <a:r>
              <a:rPr lang="pl-PL" dirty="0"/>
              <a:t>obu przypadkach znaczącego oddziaływania na Naturę 2000 są to inwestycje wynikające z przyjętych dokumentów nadrzędnych, dla których w wykonanych ocenach oddziaływania na środowisko udowodniono przesłanki wynikające z art. 34 ustawy z dnia 16 kwietnia 2004 r. o ochronie przyrody, tj. są to inwestycje nadrzędnego interesu publicznego, nie ma możliwości rozwiązań alternatywnych, istnieje możliwości kompensacji przyrodniczej  niezbędnej  do  zapewnienia  spójności  i właściwego funkcjonowania sieci obszarów Natura 2000.</a:t>
            </a:r>
          </a:p>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26</a:t>
            </a:fld>
            <a:endParaRPr lang="pl-PL"/>
          </a:p>
        </p:txBody>
      </p:sp>
    </p:spTree>
    <p:extLst>
      <p:ext uri="{BB962C8B-B14F-4D97-AF65-F5344CB8AC3E}">
        <p14:creationId xmlns:p14="http://schemas.microsoft.com/office/powerpoint/2010/main" val="94463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27</a:t>
            </a:fld>
            <a:endParaRPr lang="pl-PL"/>
          </a:p>
        </p:txBody>
      </p:sp>
    </p:spTree>
    <p:extLst>
      <p:ext uri="{BB962C8B-B14F-4D97-AF65-F5344CB8AC3E}">
        <p14:creationId xmlns:p14="http://schemas.microsoft.com/office/powerpoint/2010/main" val="368674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28</a:t>
            </a:fld>
            <a:endParaRPr lang="pl-PL"/>
          </a:p>
        </p:txBody>
      </p:sp>
    </p:spTree>
    <p:extLst>
      <p:ext uri="{BB962C8B-B14F-4D97-AF65-F5344CB8AC3E}">
        <p14:creationId xmlns:p14="http://schemas.microsoft.com/office/powerpoint/2010/main" val="405408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29</a:t>
            </a:fld>
            <a:endParaRPr lang="pl-PL"/>
          </a:p>
        </p:txBody>
      </p:sp>
    </p:spTree>
    <p:extLst>
      <p:ext uri="{BB962C8B-B14F-4D97-AF65-F5344CB8AC3E}">
        <p14:creationId xmlns:p14="http://schemas.microsoft.com/office/powerpoint/2010/main" val="4974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3</a:t>
            </a:fld>
            <a:endParaRPr lang="pl-PL"/>
          </a:p>
        </p:txBody>
      </p:sp>
    </p:spTree>
    <p:extLst>
      <p:ext uri="{BB962C8B-B14F-4D97-AF65-F5344CB8AC3E}">
        <p14:creationId xmlns:p14="http://schemas.microsoft.com/office/powerpoint/2010/main" val="190660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4</a:t>
            </a:fld>
            <a:endParaRPr lang="pl-PL"/>
          </a:p>
        </p:txBody>
      </p:sp>
    </p:spTree>
    <p:extLst>
      <p:ext uri="{BB962C8B-B14F-4D97-AF65-F5344CB8AC3E}">
        <p14:creationId xmlns:p14="http://schemas.microsoft.com/office/powerpoint/2010/main" val="421078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5</a:t>
            </a:fld>
            <a:endParaRPr lang="pl-PL"/>
          </a:p>
        </p:txBody>
      </p:sp>
    </p:spTree>
    <p:extLst>
      <p:ext uri="{BB962C8B-B14F-4D97-AF65-F5344CB8AC3E}">
        <p14:creationId xmlns:p14="http://schemas.microsoft.com/office/powerpoint/2010/main" val="221680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6</a:t>
            </a:fld>
            <a:endParaRPr lang="pl-PL"/>
          </a:p>
        </p:txBody>
      </p:sp>
    </p:spTree>
    <p:extLst>
      <p:ext uri="{BB962C8B-B14F-4D97-AF65-F5344CB8AC3E}">
        <p14:creationId xmlns:p14="http://schemas.microsoft.com/office/powerpoint/2010/main" val="380482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7</a:t>
            </a:fld>
            <a:endParaRPr lang="pl-PL"/>
          </a:p>
        </p:txBody>
      </p:sp>
    </p:spTree>
    <p:extLst>
      <p:ext uri="{BB962C8B-B14F-4D97-AF65-F5344CB8AC3E}">
        <p14:creationId xmlns:p14="http://schemas.microsoft.com/office/powerpoint/2010/main" val="101097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8</a:t>
            </a:fld>
            <a:endParaRPr lang="pl-PL"/>
          </a:p>
        </p:txBody>
      </p:sp>
    </p:spTree>
    <p:extLst>
      <p:ext uri="{BB962C8B-B14F-4D97-AF65-F5344CB8AC3E}">
        <p14:creationId xmlns:p14="http://schemas.microsoft.com/office/powerpoint/2010/main" val="8904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40D3C20C-C368-4700-9492-8CF30BEACB7E}" type="slidenum">
              <a:rPr lang="pl-PL" smtClean="0"/>
              <a:pPr/>
              <a:t>9</a:t>
            </a:fld>
            <a:endParaRPr lang="pl-PL"/>
          </a:p>
        </p:txBody>
      </p:sp>
    </p:spTree>
    <p:extLst>
      <p:ext uri="{BB962C8B-B14F-4D97-AF65-F5344CB8AC3E}">
        <p14:creationId xmlns:p14="http://schemas.microsoft.com/office/powerpoint/2010/main" val="131453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7" name="Picture 3" descr="C:\Documents and Settings\D.Potrubacz\Pulpit\Rysunek1.jpg"/>
          <p:cNvPicPr>
            <a:picLocks noChangeAspect="1" noChangeArrowheads="1"/>
          </p:cNvPicPr>
          <p:nvPr userDrawn="1"/>
        </p:nvPicPr>
        <p:blipFill>
          <a:blip r:embed="rId2" cstate="print"/>
          <a:srcRect/>
          <a:stretch>
            <a:fillRect/>
          </a:stretch>
        </p:blipFill>
        <p:spPr bwMode="auto">
          <a:xfrm>
            <a:off x="0" y="785813"/>
            <a:ext cx="9144000" cy="6072187"/>
          </a:xfrm>
          <a:prstGeom prst="rect">
            <a:avLst/>
          </a:prstGeom>
          <a:noFill/>
          <a:ln w="9525">
            <a:noFill/>
            <a:miter lim="800000"/>
            <a:headEnd/>
            <a:tailEnd/>
          </a:ln>
        </p:spPr>
      </p:pic>
      <p:pic>
        <p:nvPicPr>
          <p:cNvPr id="8" name="Picture 4" descr="C:\Documents and Settings\D.Potrubacz\Pulpit\Rysunek1.jpg"/>
          <p:cNvPicPr>
            <a:picLocks noChangeAspect="1" noChangeArrowheads="1"/>
          </p:cNvPicPr>
          <p:nvPr userDrawn="1"/>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9" name="pole tekstowe 6"/>
          <p:cNvSpPr txBox="1">
            <a:spLocks noChangeArrowheads="1"/>
          </p:cNvSpPr>
          <p:nvPr userDrawn="1"/>
        </p:nvSpPr>
        <p:spPr bwMode="auto">
          <a:xfrm>
            <a:off x="892969" y="1857364"/>
            <a:ext cx="7358063" cy="1015663"/>
          </a:xfrm>
          <a:prstGeom prst="rect">
            <a:avLst/>
          </a:prstGeom>
          <a:noFill/>
          <a:ln w="9525">
            <a:noFill/>
            <a:miter lim="800000"/>
            <a:headEnd/>
            <a:tailEnd/>
          </a:ln>
        </p:spPr>
        <p:txBody>
          <a:bodyPr wrap="square">
            <a:spAutoFit/>
          </a:bodyPr>
          <a:lstStyle/>
          <a:p>
            <a:pPr algn="ctr"/>
            <a:endParaRPr lang="pl-PL" sz="3000" dirty="0" smtClean="0">
              <a:solidFill>
                <a:schemeClr val="bg1"/>
              </a:solidFill>
              <a:latin typeface="Verdana" pitchFamily="34" charset="0"/>
            </a:endParaRPr>
          </a:p>
          <a:p>
            <a:pPr algn="ctr"/>
            <a:endParaRPr lang="pl-PL" sz="3000" dirty="0" smtClean="0">
              <a:solidFill>
                <a:schemeClr val="bg1"/>
              </a:solidFill>
              <a:latin typeface="Verdana"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1FEACA3-B751-4334-871B-32BF7544D0B2}" type="datetimeFigureOut">
              <a:rPr lang="pl-PL"/>
              <a:pPr>
                <a:defRPr/>
              </a:pPr>
              <a:t>2017-05-25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E0A0ACF0-7ADE-4EC1-9C77-F8A3D6E97AF7}"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76A4F2BF-5EDE-475D-9F2A-0A14A9F6F1B1}" type="datetimeFigureOut">
              <a:rPr lang="pl-PL"/>
              <a:pPr>
                <a:defRPr/>
              </a:pPr>
              <a:t>2017-05-25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56E1EFB-76A6-4DA7-8952-92F0B50FF0C5}"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44F5D548-21F3-429E-BFDF-0D55784FDBD7}" type="datetimeFigureOut">
              <a:rPr lang="pl-PL"/>
              <a:pPr>
                <a:defRPr/>
              </a:pPr>
              <a:t>2017-05-25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151CF71-799D-479E-9465-1D06195D7B4A}" type="slidenum">
              <a:rPr lang="pl-PL"/>
              <a:pPr>
                <a:defRPr/>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9144454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284156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47880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7397376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2027627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1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7521904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6704066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7" name="Picture 4" descr="C:\Documents and Settings\D.Potrubacz\Pulpit\Rysunek1.jpg"/>
          <p:cNvPicPr>
            <a:picLocks noChangeAspect="1" noChangeArrowheads="1"/>
          </p:cNvPicPr>
          <p:nvPr userDrawn="1"/>
        </p:nvPicPr>
        <p:blipFill>
          <a:blip r:embed="rId2" cstate="print"/>
          <a:srcRect/>
          <a:stretch>
            <a:fillRect/>
          </a:stretch>
        </p:blipFill>
        <p:spPr bwMode="auto">
          <a:xfrm>
            <a:off x="357188" y="285750"/>
            <a:ext cx="2428875" cy="663575"/>
          </a:xfrm>
          <a:prstGeom prst="rect">
            <a:avLst/>
          </a:prstGeom>
          <a:noFill/>
          <a:ln w="9525">
            <a:noFill/>
            <a:miter lim="800000"/>
            <a:headEnd/>
            <a:tailEnd/>
          </a:ln>
        </p:spPr>
      </p:pic>
      <p:sp>
        <p:nvSpPr>
          <p:cNvPr id="8" name="pole tekstowe 6"/>
          <p:cNvSpPr txBox="1">
            <a:spLocks noChangeArrowheads="1"/>
          </p:cNvSpPr>
          <p:nvPr userDrawn="1"/>
        </p:nvSpPr>
        <p:spPr bwMode="auto">
          <a:xfrm>
            <a:off x="1547664" y="1340768"/>
            <a:ext cx="6960815" cy="769441"/>
          </a:xfrm>
          <a:prstGeom prst="rect">
            <a:avLst/>
          </a:prstGeom>
          <a:noFill/>
          <a:ln w="9525">
            <a:noFill/>
            <a:miter lim="800000"/>
            <a:headEnd/>
            <a:tailEnd/>
          </a:ln>
        </p:spPr>
        <p:txBody>
          <a:bodyPr wrap="square">
            <a:spAutoFit/>
          </a:bodyPr>
          <a:lstStyle/>
          <a:p>
            <a:r>
              <a:rPr lang="pl-PL" sz="2200" b="1" dirty="0" smtClean="0">
                <a:solidFill>
                  <a:schemeClr val="accent3"/>
                </a:solidFill>
                <a:latin typeface="+mn-lt"/>
              </a:rPr>
              <a:t> </a:t>
            </a:r>
          </a:p>
          <a:p>
            <a:endParaRPr lang="pl-PL" sz="2200" dirty="0">
              <a:latin typeface="Verdana" pitchFamily="34" charset="0"/>
            </a:endParaRPr>
          </a:p>
        </p:txBody>
      </p:sp>
      <p:cxnSp>
        <p:nvCxnSpPr>
          <p:cNvPr id="9" name="Łącznik prosty 8"/>
          <p:cNvCxnSpPr/>
          <p:nvPr userDrawn="1"/>
        </p:nvCxnSpPr>
        <p:spPr>
          <a:xfrm>
            <a:off x="428625" y="1052736"/>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sp>
        <p:nvSpPr>
          <p:cNvPr id="12" name="Text Box 9"/>
          <p:cNvSpPr txBox="1">
            <a:spLocks noChangeArrowheads="1"/>
          </p:cNvSpPr>
          <p:nvPr userDrawn="1"/>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cxnSp>
        <p:nvCxnSpPr>
          <p:cNvPr id="10" name="Łącznik prosty 9"/>
          <p:cNvCxnSpPr/>
          <p:nvPr userDrawn="1"/>
        </p:nvCxnSpPr>
        <p:spPr>
          <a:xfrm>
            <a:off x="428625" y="666777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3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9160061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54217033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1404215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0549788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6815949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4472473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9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6613590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ytuł i zawartość">
    <p:spTree>
      <p:nvGrpSpPr>
        <p:cNvPr id="1" name=""/>
        <p:cNvGrpSpPr/>
        <p:nvPr/>
      </p:nvGrpSpPr>
      <p:grpSpPr>
        <a:xfrm>
          <a:off x="0" y="0"/>
          <a:ext cx="0" cy="0"/>
          <a:chOff x="0" y="0"/>
          <a:chExt cx="0" cy="0"/>
        </a:xfrm>
      </p:grpSpPr>
      <p:sp>
        <p:nvSpPr>
          <p:cNvPr id="7" name="Prostokąt 6"/>
          <p:cNvSpPr/>
          <p:nvPr userDrawn="1"/>
        </p:nvSpPr>
        <p:spPr>
          <a:xfrm>
            <a:off x="0" y="6568437"/>
            <a:ext cx="247649" cy="29822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userDrawn="1"/>
        </p:nvSpPr>
        <p:spPr>
          <a:xfrm>
            <a:off x="0" y="0"/>
            <a:ext cx="247649" cy="845818"/>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10"/>
          <p:cNvCxnSpPr/>
          <p:nvPr userDrawn="1"/>
        </p:nvCxnSpPr>
        <p:spPr>
          <a:xfrm>
            <a:off x="0" y="84582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userDrawn="1"/>
        </p:nvCxnSpPr>
        <p:spPr>
          <a:xfrm flipV="1">
            <a:off x="247650" y="0"/>
            <a:ext cx="0" cy="6865625"/>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userDrawn="1"/>
        </p:nvSpPr>
        <p:spPr>
          <a:xfrm>
            <a:off x="0" y="0"/>
            <a:ext cx="247649" cy="6858000"/>
          </a:xfrm>
          <a:prstGeom prst="rect">
            <a:avLst/>
          </a:prstGeom>
          <a:solidFill>
            <a:srgbClr val="76A25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Obraz 13" descr="C:\Users\Projektant\Desktop\herb_wojewodztwa_lubuskiego.jpg"/>
          <p:cNvPicPr/>
          <p:nvPr userDrawn="1"/>
        </p:nvPicPr>
        <p:blipFill rotWithShape="1">
          <a:blip r:embed="rId2" cstate="print">
            <a:extLst>
              <a:ext uri="{28A0092B-C50C-407E-A947-70E740481C1C}">
                <a14:useLocalDpi xmlns:a14="http://schemas.microsoft.com/office/drawing/2010/main" val="0"/>
              </a:ext>
            </a:extLst>
          </a:blip>
          <a:srcRect b="9124"/>
          <a:stretch/>
        </p:blipFill>
        <p:spPr bwMode="auto">
          <a:xfrm>
            <a:off x="8866013" y="6568439"/>
            <a:ext cx="225176" cy="289404"/>
          </a:xfrm>
          <a:prstGeom prst="rect">
            <a:avLst/>
          </a:prstGeom>
          <a:noFill/>
          <a:ln>
            <a:noFill/>
          </a:ln>
        </p:spPr>
      </p:pic>
      <p:pic>
        <p:nvPicPr>
          <p:cNvPr id="15" name="Obraz 14" descr="C:\Users\Projektant\Desktop\logo_lubuskie.gif"/>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5504" y="6595893"/>
            <a:ext cx="827698" cy="234496"/>
          </a:xfrm>
          <a:prstGeom prst="rect">
            <a:avLst/>
          </a:prstGeom>
          <a:noFill/>
          <a:ln>
            <a:noFill/>
          </a:ln>
        </p:spPr>
      </p:pic>
      <p:pic>
        <p:nvPicPr>
          <p:cNvPr id="16" name="Obraz 15" descr="C:\Users\Projektant\Desktop\logo budplan.jp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18078" y="6657224"/>
            <a:ext cx="967424" cy="111834"/>
          </a:xfrm>
          <a:prstGeom prst="rect">
            <a:avLst/>
          </a:prstGeom>
          <a:noFill/>
          <a:ln>
            <a:noFill/>
          </a:ln>
        </p:spPr>
      </p:pic>
      <p:cxnSp>
        <p:nvCxnSpPr>
          <p:cNvPr id="17" name="Łącznik prosty 16"/>
          <p:cNvCxnSpPr/>
          <p:nvPr userDrawn="1"/>
        </p:nvCxnSpPr>
        <p:spPr>
          <a:xfrm>
            <a:off x="0" y="6568440"/>
            <a:ext cx="9144000" cy="0"/>
          </a:xfrm>
          <a:prstGeom prst="line">
            <a:avLst/>
          </a:prstGeom>
          <a:ln w="12700">
            <a:solidFill>
              <a:srgbClr val="76A258"/>
            </a:solidFill>
          </a:ln>
        </p:spPr>
        <p:style>
          <a:lnRef idx="1">
            <a:schemeClr val="accent1"/>
          </a:lnRef>
          <a:fillRef idx="0">
            <a:schemeClr val="accent1"/>
          </a:fillRef>
          <a:effectRef idx="0">
            <a:schemeClr val="accent1"/>
          </a:effectRef>
          <a:fontRef idx="minor">
            <a:schemeClr val="tx1"/>
          </a:fontRef>
        </p:style>
      </p:cxnSp>
      <p:sp>
        <p:nvSpPr>
          <p:cNvPr id="19" name="Symbol zastępczy zawartości 2"/>
          <p:cNvSpPr>
            <a:spLocks noGrp="1"/>
          </p:cNvSpPr>
          <p:nvPr userDrawn="1"/>
        </p:nvSpPr>
        <p:spPr>
          <a:xfrm>
            <a:off x="4587239" y="1242423"/>
            <a:ext cx="427877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76A258"/>
              </a:buClr>
              <a:buFont typeface="Wingdings" panose="05000000000000000000" pitchFamily="2" charset="2"/>
              <a:buChar char="Ø"/>
            </a:pPr>
            <a:endParaRPr lang="pl-PL" sz="1400" dirty="0"/>
          </a:p>
        </p:txBody>
      </p:sp>
      <p:sp>
        <p:nvSpPr>
          <p:cNvPr id="21" name="Title 1"/>
          <p:cNvSpPr>
            <a:spLocks noGrp="1"/>
          </p:cNvSpPr>
          <p:nvPr>
            <p:ph type="title"/>
          </p:nvPr>
        </p:nvSpPr>
        <p:spPr>
          <a:xfrm>
            <a:off x="247648" y="0"/>
            <a:ext cx="8896351" cy="845819"/>
          </a:xfrm>
        </p:spPr>
        <p:txBody>
          <a:bodyPr>
            <a:normAutofit/>
          </a:bodyPr>
          <a:lstStyle>
            <a:lvl1pPr>
              <a:defRPr sz="2000" b="1" spc="300">
                <a:solidFill>
                  <a:schemeClr val="bg1">
                    <a:lumMod val="50000"/>
                  </a:schemeClr>
                </a:solidFill>
                <a:latin typeface="Corbel" panose="020B0503020204020204" pitchFamily="34" charset="0"/>
              </a:defRPr>
            </a:lvl1pPr>
          </a:lstStyle>
          <a:p>
            <a:r>
              <a:rPr lang="pl-PL" dirty="0" smtClean="0"/>
              <a:t>Kliknij, aby edytować styl</a:t>
            </a:r>
            <a:endParaRPr lang="en-US" dirty="0"/>
          </a:p>
        </p:txBody>
      </p:sp>
      <p:sp>
        <p:nvSpPr>
          <p:cNvPr id="22" name="Content Placeholder 2"/>
          <p:cNvSpPr>
            <a:spLocks noGrp="1"/>
          </p:cNvSpPr>
          <p:nvPr>
            <p:ph sz="half" idx="1"/>
          </p:nvPr>
        </p:nvSpPr>
        <p:spPr>
          <a:xfrm>
            <a:off x="401443" y="1187128"/>
            <a:ext cx="4032000" cy="5040000"/>
          </a:xfrm>
        </p:spPr>
        <p:txBody>
          <a:bodyPr/>
          <a:lstStyle>
            <a:lvl1pPr>
              <a:defRPr sz="1400">
                <a:solidFill>
                  <a:schemeClr val="tx1">
                    <a:lumMod val="75000"/>
                    <a:lumOff val="25000"/>
                  </a:schemeClr>
                </a:solidFill>
                <a:latin typeface="Corbel" panose="020B0503020204020204" pitchFamily="34" charset="0"/>
              </a:defRPr>
            </a:lvl1pPr>
            <a:lvl2pPr>
              <a:defRPr sz="1400">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23" name="Content Placeholder 2"/>
          <p:cNvSpPr>
            <a:spLocks noGrp="1"/>
          </p:cNvSpPr>
          <p:nvPr>
            <p:ph sz="half" idx="10"/>
          </p:nvPr>
        </p:nvSpPr>
        <p:spPr>
          <a:xfrm>
            <a:off x="4710625" y="1187128"/>
            <a:ext cx="4032000" cy="5040000"/>
          </a:xfrm>
        </p:spPr>
        <p:txBody>
          <a:bodyPr/>
          <a:lstStyle>
            <a:lvl1pPr marL="228600" indent="-228600">
              <a:buClr>
                <a:srgbClr val="76A258"/>
              </a:buClr>
              <a:buFont typeface="Wingdings" panose="05000000000000000000" pitchFamily="2" charset="2"/>
              <a:buChar char="Ø"/>
              <a:defRPr sz="1400">
                <a:solidFill>
                  <a:schemeClr val="tx1">
                    <a:lumMod val="75000"/>
                    <a:lumOff val="25000"/>
                  </a:schemeClr>
                </a:solidFill>
                <a:latin typeface="Corbel" panose="020B0503020204020204" pitchFamily="34" charset="0"/>
              </a:defRPr>
            </a:lvl1pPr>
            <a:lvl2pPr>
              <a:buClr>
                <a:srgbClr val="76A258"/>
              </a:buClr>
              <a:defRPr sz="1400">
                <a:solidFill>
                  <a:schemeClr val="tx1">
                    <a:lumMod val="75000"/>
                    <a:lumOff val="25000"/>
                  </a:schemeClr>
                </a:solidFill>
                <a:latin typeface="Corbel" panose="020B0503020204020204" pitchFamily="34" charset="0"/>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0857946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Dwa elementy zawartości">
    <p:spTree>
      <p:nvGrpSpPr>
        <p:cNvPr id="1" name=""/>
        <p:cNvGrpSpPr/>
        <p:nvPr/>
      </p:nvGrpSpPr>
      <p:grpSpPr>
        <a:xfrm>
          <a:off x="0" y="0"/>
          <a:ext cx="0" cy="0"/>
          <a:chOff x="0" y="0"/>
          <a:chExt cx="0" cy="0"/>
        </a:xfrm>
      </p:grpSpPr>
      <p:sp>
        <p:nvSpPr>
          <p:cNvPr id="15" name="Symbol zastępczy zawartości 5"/>
          <p:cNvSpPr>
            <a:spLocks noGrp="1"/>
          </p:cNvSpPr>
          <p:nvPr>
            <p:ph sz="quarter" idx="4"/>
          </p:nvPr>
        </p:nvSpPr>
        <p:spPr>
          <a:xfrm>
            <a:off x="2551112" y="1628800"/>
            <a:ext cx="4041775" cy="4954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pic>
        <p:nvPicPr>
          <p:cNvPr id="10" name="Picture 4" descr="C:\Documents and Settings\D.Potrubacz\Pulpit\Rysunek1.jpg"/>
          <p:cNvPicPr>
            <a:picLocks noChangeAspect="1" noChangeArrowheads="1"/>
          </p:cNvPicPr>
          <p:nvPr userDrawn="1"/>
        </p:nvPicPr>
        <p:blipFill>
          <a:blip r:embed="rId2" cstate="print"/>
          <a:srcRect/>
          <a:stretch>
            <a:fillRect/>
          </a:stretch>
        </p:blipFill>
        <p:spPr bwMode="auto">
          <a:xfrm>
            <a:off x="357188" y="285750"/>
            <a:ext cx="2428875" cy="663575"/>
          </a:xfrm>
          <a:prstGeom prst="rect">
            <a:avLst/>
          </a:prstGeom>
          <a:noFill/>
          <a:ln w="9525">
            <a:noFill/>
            <a:miter lim="800000"/>
            <a:headEnd/>
            <a:tailEnd/>
          </a:ln>
        </p:spPr>
      </p:pic>
      <p:cxnSp>
        <p:nvCxnSpPr>
          <p:cNvPr id="12" name="Łącznik prosty 11"/>
          <p:cNvCxnSpPr/>
          <p:nvPr userDrawn="1"/>
        </p:nvCxnSpPr>
        <p:spPr>
          <a:xfrm>
            <a:off x="428625" y="1052736"/>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sp>
        <p:nvSpPr>
          <p:cNvPr id="13" name="Text Box 9"/>
          <p:cNvSpPr txBox="1">
            <a:spLocks noChangeArrowheads="1"/>
          </p:cNvSpPr>
          <p:nvPr userDrawn="1"/>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cxnSp>
        <p:nvCxnSpPr>
          <p:cNvPr id="14" name="Łącznik prosty 13"/>
          <p:cNvCxnSpPr/>
          <p:nvPr userDrawn="1"/>
        </p:nvCxnSpPr>
        <p:spPr>
          <a:xfrm>
            <a:off x="428625" y="666777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36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18054D80-DC61-46E6-9B0B-2764595B7A55}" type="datetimeFigureOut">
              <a:rPr lang="pl-PL"/>
              <a:pPr>
                <a:defRPr/>
              </a:pPr>
              <a:t>2017-05-25</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5A4EFCFB-13A9-4BCE-B457-3419B0656FDC}"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15" name="Symbol zastępczy zawartości 5"/>
          <p:cNvSpPr>
            <a:spLocks noGrp="1"/>
          </p:cNvSpPr>
          <p:nvPr>
            <p:ph sz="quarter" idx="4"/>
          </p:nvPr>
        </p:nvSpPr>
        <p:spPr>
          <a:xfrm>
            <a:off x="2551112" y="1628800"/>
            <a:ext cx="4041775" cy="4954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pic>
        <p:nvPicPr>
          <p:cNvPr id="10" name="Picture 4" descr="C:\Documents and Settings\D.Potrubacz\Pulpit\Rysunek1.jpg"/>
          <p:cNvPicPr>
            <a:picLocks noChangeAspect="1" noChangeArrowheads="1"/>
          </p:cNvPicPr>
          <p:nvPr userDrawn="1"/>
        </p:nvPicPr>
        <p:blipFill>
          <a:blip r:embed="rId2" cstate="print"/>
          <a:srcRect/>
          <a:stretch>
            <a:fillRect/>
          </a:stretch>
        </p:blipFill>
        <p:spPr bwMode="auto">
          <a:xfrm>
            <a:off x="357188" y="285750"/>
            <a:ext cx="2428875" cy="663575"/>
          </a:xfrm>
          <a:prstGeom prst="rect">
            <a:avLst/>
          </a:prstGeom>
          <a:noFill/>
          <a:ln w="9525">
            <a:noFill/>
            <a:miter lim="800000"/>
            <a:headEnd/>
            <a:tailEnd/>
          </a:ln>
        </p:spPr>
      </p:pic>
      <p:cxnSp>
        <p:nvCxnSpPr>
          <p:cNvPr id="12" name="Łącznik prosty 11"/>
          <p:cNvCxnSpPr/>
          <p:nvPr userDrawn="1"/>
        </p:nvCxnSpPr>
        <p:spPr>
          <a:xfrm>
            <a:off x="428625" y="1052736"/>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sp>
        <p:nvSpPr>
          <p:cNvPr id="13" name="Text Box 9"/>
          <p:cNvSpPr txBox="1">
            <a:spLocks noChangeArrowheads="1"/>
          </p:cNvSpPr>
          <p:nvPr userDrawn="1"/>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cxnSp>
        <p:nvCxnSpPr>
          <p:cNvPr id="14" name="Łącznik prosty 13"/>
          <p:cNvCxnSpPr/>
          <p:nvPr userDrawn="1"/>
        </p:nvCxnSpPr>
        <p:spPr>
          <a:xfrm>
            <a:off x="428625" y="666777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wa elementy zawartości">
    <p:spTree>
      <p:nvGrpSpPr>
        <p:cNvPr id="1" name=""/>
        <p:cNvGrpSpPr/>
        <p:nvPr/>
      </p:nvGrpSpPr>
      <p:grpSpPr>
        <a:xfrm>
          <a:off x="0" y="0"/>
          <a:ext cx="0" cy="0"/>
          <a:chOff x="0" y="0"/>
          <a:chExt cx="0" cy="0"/>
        </a:xfrm>
      </p:grpSpPr>
      <p:sp>
        <p:nvSpPr>
          <p:cNvPr id="8" name="Symbol zastępczy zawartości 5"/>
          <p:cNvSpPr>
            <a:spLocks noGrp="1"/>
          </p:cNvSpPr>
          <p:nvPr>
            <p:ph sz="quarter" idx="11"/>
          </p:nvPr>
        </p:nvSpPr>
        <p:spPr>
          <a:xfrm>
            <a:off x="4706913" y="1628800"/>
            <a:ext cx="4041775" cy="4954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pic>
        <p:nvPicPr>
          <p:cNvPr id="10" name="Picture 4" descr="C:\Documents and Settings\D.Potrubacz\Pulpit\Rysunek1.jpg"/>
          <p:cNvPicPr>
            <a:picLocks noChangeAspect="1" noChangeArrowheads="1"/>
          </p:cNvPicPr>
          <p:nvPr userDrawn="1"/>
        </p:nvPicPr>
        <p:blipFill>
          <a:blip r:embed="rId2" cstate="print"/>
          <a:srcRect/>
          <a:stretch>
            <a:fillRect/>
          </a:stretch>
        </p:blipFill>
        <p:spPr bwMode="auto">
          <a:xfrm>
            <a:off x="357188" y="285750"/>
            <a:ext cx="2428875" cy="663575"/>
          </a:xfrm>
          <a:prstGeom prst="rect">
            <a:avLst/>
          </a:prstGeom>
          <a:noFill/>
          <a:ln w="9525">
            <a:noFill/>
            <a:miter lim="800000"/>
            <a:headEnd/>
            <a:tailEnd/>
          </a:ln>
        </p:spPr>
      </p:pic>
      <p:cxnSp>
        <p:nvCxnSpPr>
          <p:cNvPr id="12" name="Łącznik prosty 11"/>
          <p:cNvCxnSpPr/>
          <p:nvPr userDrawn="1"/>
        </p:nvCxnSpPr>
        <p:spPr>
          <a:xfrm>
            <a:off x="428625" y="1052736"/>
            <a:ext cx="8286750" cy="1587"/>
          </a:xfrm>
          <a:prstGeom prst="line">
            <a:avLst/>
          </a:prstGeom>
          <a:ln>
            <a:solidFill>
              <a:srgbClr val="A7C539"/>
            </a:solidFill>
          </a:ln>
        </p:spPr>
        <p:style>
          <a:lnRef idx="1">
            <a:schemeClr val="accent1"/>
          </a:lnRef>
          <a:fillRef idx="0">
            <a:schemeClr val="accent1"/>
          </a:fillRef>
          <a:effectRef idx="0">
            <a:schemeClr val="accent1"/>
          </a:effectRef>
          <a:fontRef idx="minor">
            <a:schemeClr val="tx1"/>
          </a:fontRef>
        </p:style>
      </p:cxnSp>
      <p:sp>
        <p:nvSpPr>
          <p:cNvPr id="13" name="Text Box 9"/>
          <p:cNvSpPr txBox="1">
            <a:spLocks noChangeArrowheads="1"/>
          </p:cNvSpPr>
          <p:nvPr userDrawn="1"/>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cxnSp>
        <p:nvCxnSpPr>
          <p:cNvPr id="14" name="Łącznik prosty 13"/>
          <p:cNvCxnSpPr/>
          <p:nvPr userDrawn="1"/>
        </p:nvCxnSpPr>
        <p:spPr>
          <a:xfrm>
            <a:off x="428625" y="6667773"/>
            <a:ext cx="8286750" cy="1587"/>
          </a:xfrm>
          <a:prstGeom prst="line">
            <a:avLst/>
          </a:prstGeom>
          <a:ln>
            <a:solidFill>
              <a:srgbClr val="147CC1"/>
            </a:solidFill>
          </a:ln>
        </p:spPr>
        <p:style>
          <a:lnRef idx="1">
            <a:schemeClr val="accent1"/>
          </a:lnRef>
          <a:fillRef idx="0">
            <a:schemeClr val="accent1"/>
          </a:fillRef>
          <a:effectRef idx="0">
            <a:schemeClr val="accent1"/>
          </a:effectRef>
          <a:fontRef idx="minor">
            <a:schemeClr val="tx1"/>
          </a:fontRef>
        </p:style>
      </p:cxnSp>
      <p:sp>
        <p:nvSpPr>
          <p:cNvPr id="9" name="Symbol zastępczy zawartości 5"/>
          <p:cNvSpPr>
            <a:spLocks noGrp="1"/>
          </p:cNvSpPr>
          <p:nvPr>
            <p:ph sz="quarter" idx="12"/>
          </p:nvPr>
        </p:nvSpPr>
        <p:spPr>
          <a:xfrm>
            <a:off x="428624" y="1628800"/>
            <a:ext cx="4041775" cy="4954880"/>
          </a:xfrm>
          <a:solidFill>
            <a:schemeClr val="accent1">
              <a:lumMod val="20000"/>
              <a:lumOff val="80000"/>
            </a:schemeClr>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5140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788024" y="228996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7" name="Symbol zastępczy daty 3"/>
          <p:cNvSpPr>
            <a:spLocks noGrp="1"/>
          </p:cNvSpPr>
          <p:nvPr>
            <p:ph type="dt" sz="half" idx="10"/>
          </p:nvPr>
        </p:nvSpPr>
        <p:spPr/>
        <p:txBody>
          <a:bodyPr/>
          <a:lstStyle>
            <a:lvl1pPr>
              <a:defRPr/>
            </a:lvl1pPr>
          </a:lstStyle>
          <a:p>
            <a:pPr>
              <a:defRPr/>
            </a:pPr>
            <a:fld id="{6AAA037D-516E-4BB5-AA93-880F8CBEBA14}" type="datetimeFigureOut">
              <a:rPr lang="pl-PL"/>
              <a:pPr>
                <a:defRPr/>
              </a:pPr>
              <a:t>2017-05-25</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24D6E365-D4A8-4316-894E-93ABC55308C6}"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8B298219-5A9E-4771-BE9E-0BDD2D00D317}" type="datetimeFigureOut">
              <a:rPr lang="pl-PL"/>
              <a:pPr>
                <a:defRPr/>
              </a:pPr>
              <a:t>2017-05-25</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CB74E623-6E5B-4265-B07D-F5A267EB8986}"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A54ADCC7-DF31-4846-874E-256D2583E0C5}" type="datetimeFigureOut">
              <a:rPr lang="pl-PL"/>
              <a:pPr>
                <a:defRPr/>
              </a:pPr>
              <a:t>2017-05-25</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0D36E8D4-531F-4037-8EC6-AA821BE30615}"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4425BA5-5E75-4384-8863-1ED46332DE7A}" type="datetimeFigureOut">
              <a:rPr lang="pl-PL"/>
              <a:pPr>
                <a:defRPr/>
              </a:pPr>
              <a:t>2017-05-25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371E362-911B-41EF-A75C-423198DD9AB6}"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4C0DB06-AF7C-4F48-8227-BBEA6DF4713A}" type="datetimeFigureOut">
              <a:rPr lang="pl-PL"/>
              <a:pPr>
                <a:defRPr/>
              </a:pPr>
              <a:t>2017-05-25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99B182-F359-4E72-9EC7-125AE7F56B9B}"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image" Target="../media/image2.jpeg"/><Relationship Id="rId21" Type="http://schemas.openxmlformats.org/officeDocument/2006/relationships/image" Target="../media/image31.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notesSlide" Target="../notesSlides/notesSlide12.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themeOverride" Target="../theme/themeOverride1.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2.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Documents and Settings\D.Potrubacz\Pulpit\Rysunek1.jpg"/>
          <p:cNvPicPr>
            <a:picLocks noChangeAspect="1" noChangeArrowheads="1"/>
          </p:cNvPicPr>
          <p:nvPr/>
        </p:nvPicPr>
        <p:blipFill>
          <a:blip r:embed="rId3" cstate="print"/>
          <a:srcRect/>
          <a:stretch>
            <a:fillRect/>
          </a:stretch>
        </p:blipFill>
        <p:spPr bwMode="auto">
          <a:xfrm>
            <a:off x="0" y="785813"/>
            <a:ext cx="9144000" cy="6072187"/>
          </a:xfrm>
          <a:prstGeom prst="rect">
            <a:avLst/>
          </a:prstGeom>
          <a:noFill/>
          <a:ln w="9525">
            <a:noFill/>
            <a:miter lim="800000"/>
            <a:headEnd/>
            <a:tailEnd/>
          </a:ln>
        </p:spPr>
      </p:pic>
      <p:pic>
        <p:nvPicPr>
          <p:cNvPr id="13314" name="Picture 4" descr="C:\Documents and Settings\D.Potrubacz\Pulpit\Rysunek1.jpg"/>
          <p:cNvPicPr>
            <a:picLocks noChangeAspect="1" noChangeArrowheads="1"/>
          </p:cNvPicPr>
          <p:nvPr/>
        </p:nvPicPr>
        <p:blipFill>
          <a:blip r:embed="rId4" cstate="print"/>
          <a:srcRect/>
          <a:stretch>
            <a:fillRect/>
          </a:stretch>
        </p:blipFill>
        <p:spPr bwMode="auto">
          <a:xfrm>
            <a:off x="357188" y="285750"/>
            <a:ext cx="2428875" cy="663575"/>
          </a:xfrm>
          <a:prstGeom prst="rect">
            <a:avLst/>
          </a:prstGeom>
          <a:noFill/>
          <a:ln w="9525">
            <a:noFill/>
            <a:miter lim="800000"/>
            <a:headEnd/>
            <a:tailEnd/>
          </a:ln>
        </p:spPr>
      </p:pic>
      <p:sp>
        <p:nvSpPr>
          <p:cNvPr id="13315" name="pole tekstowe 6"/>
          <p:cNvSpPr txBox="1">
            <a:spLocks noChangeArrowheads="1"/>
          </p:cNvSpPr>
          <p:nvPr/>
        </p:nvSpPr>
        <p:spPr bwMode="auto">
          <a:xfrm>
            <a:off x="467544" y="1671965"/>
            <a:ext cx="8208912" cy="4739759"/>
          </a:xfrm>
          <a:prstGeom prst="rect">
            <a:avLst/>
          </a:prstGeom>
          <a:noFill/>
          <a:ln w="9525">
            <a:noFill/>
            <a:miter lim="800000"/>
            <a:headEnd/>
            <a:tailEnd/>
          </a:ln>
        </p:spPr>
        <p:txBody>
          <a:bodyPr wrap="square">
            <a:spAutoFit/>
          </a:bodyPr>
          <a:lstStyle/>
          <a:p>
            <a:pPr algn="ctr"/>
            <a:endParaRPr lang="pl-PL" sz="3000" dirty="0" smtClean="0">
              <a:solidFill>
                <a:schemeClr val="bg1"/>
              </a:solidFill>
              <a:latin typeface="Verdana" pitchFamily="34" charset="0"/>
            </a:endParaRPr>
          </a:p>
          <a:p>
            <a:pPr algn="ctr"/>
            <a:endParaRPr lang="pl-PL" sz="3000" dirty="0" smtClean="0">
              <a:solidFill>
                <a:schemeClr val="bg1"/>
              </a:solidFill>
              <a:latin typeface="Verdana" pitchFamily="34" charset="0"/>
            </a:endParaRPr>
          </a:p>
          <a:p>
            <a:pPr algn="ctr"/>
            <a:r>
              <a:rPr lang="pl-PL" sz="2800" dirty="0" smtClean="0">
                <a:solidFill>
                  <a:schemeClr val="bg1"/>
                </a:solidFill>
                <a:latin typeface="Verdana" pitchFamily="34" charset="0"/>
              </a:rPr>
              <a:t>PLAN ZAGOSPODAROWANIA</a:t>
            </a:r>
            <a:r>
              <a:rPr lang="pl-PL" sz="2800" dirty="0">
                <a:solidFill>
                  <a:schemeClr val="bg1"/>
                </a:solidFill>
                <a:latin typeface="Verdana" pitchFamily="34" charset="0"/>
              </a:rPr>
              <a:t/>
            </a:r>
            <a:br>
              <a:rPr lang="pl-PL" sz="2800" dirty="0">
                <a:solidFill>
                  <a:schemeClr val="bg1"/>
                </a:solidFill>
                <a:latin typeface="Verdana" pitchFamily="34" charset="0"/>
              </a:rPr>
            </a:br>
            <a:r>
              <a:rPr lang="pl-PL" sz="2800" dirty="0" smtClean="0">
                <a:solidFill>
                  <a:schemeClr val="bg1"/>
                </a:solidFill>
                <a:latin typeface="Verdana" pitchFamily="34" charset="0"/>
              </a:rPr>
              <a:t>PRZESTRZENNEGO WOJEWÓDZTWA LUBUSKIEGO WRAZ Z PLANAMI ZAGOSPODAROWANIA PRZESTRZENNEGO MIEJSKIEGO OBSZARU FUNKCJONALNEGO OŚRODKA WOJEWÓDZKIEGO </a:t>
            </a:r>
            <a:br>
              <a:rPr lang="pl-PL" sz="2800" dirty="0" smtClean="0">
                <a:solidFill>
                  <a:schemeClr val="bg1"/>
                </a:solidFill>
                <a:latin typeface="Verdana" pitchFamily="34" charset="0"/>
              </a:rPr>
            </a:br>
            <a:r>
              <a:rPr lang="pl-PL" sz="2800" dirty="0" smtClean="0">
                <a:solidFill>
                  <a:schemeClr val="bg1"/>
                </a:solidFill>
                <a:latin typeface="Verdana" pitchFamily="34" charset="0"/>
              </a:rPr>
              <a:t>ZIELONA GÓRA I GORZÓW WLKP.</a:t>
            </a:r>
          </a:p>
          <a:p>
            <a:endParaRPr lang="pl-PL" sz="1500" dirty="0" smtClean="0">
              <a:solidFill>
                <a:schemeClr val="bg1"/>
              </a:solidFill>
              <a:latin typeface="+mn-lt"/>
            </a:endParaRPr>
          </a:p>
          <a:p>
            <a:pPr algn="ctr"/>
            <a:endParaRPr lang="pl-PL" sz="1500" dirty="0" smtClean="0">
              <a:solidFill>
                <a:schemeClr val="bg1"/>
              </a:solidFill>
              <a:latin typeface="+mn-lt"/>
            </a:endParaRPr>
          </a:p>
          <a:p>
            <a:pPr algn="ctr"/>
            <a:r>
              <a:rPr lang="pl-PL" sz="1600" dirty="0" smtClean="0">
                <a:solidFill>
                  <a:schemeClr val="bg1"/>
                </a:solidFill>
                <a:latin typeface="Verdana" pitchFamily="34" charset="0"/>
              </a:rPr>
              <a:t> Zielona Góra, maj 2017</a:t>
            </a:r>
            <a:endParaRPr lang="pl-PL" sz="160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258403700"/>
              </p:ext>
            </p:extLst>
          </p:nvPr>
        </p:nvGraphicFramePr>
        <p:xfrm>
          <a:off x="431540" y="1736813"/>
          <a:ext cx="8280920" cy="4572507"/>
        </p:xfrm>
        <a:graphic>
          <a:graphicData uri="http://schemas.openxmlformats.org/drawingml/2006/table">
            <a:tbl>
              <a:tblPr/>
              <a:tblGrid>
                <a:gridCol w="8280920"/>
              </a:tblGrid>
              <a:tr h="4572507">
                <a:tc>
                  <a:txBody>
                    <a:bodyPr/>
                    <a:lstStyle/>
                    <a:p>
                      <a:pPr marL="0" lvl="0" indent="0">
                        <a:lnSpc>
                          <a:spcPct val="120000"/>
                        </a:lnSpc>
                        <a:spcAft>
                          <a:spcPts val="600"/>
                        </a:spcAft>
                        <a:buClr>
                          <a:srgbClr val="4F81BD"/>
                        </a:buClr>
                        <a:buFont typeface="Wingdings" panose="05000000000000000000" pitchFamily="2" charset="2"/>
                        <a:buNone/>
                      </a:pPr>
                      <a:r>
                        <a:rPr lang="pl-PL" sz="1400" b="1" dirty="0" smtClean="0">
                          <a:solidFill>
                            <a:schemeClr val="tx2"/>
                          </a:solidFill>
                        </a:rPr>
                        <a:t>Obszary funkcjonalne</a:t>
                      </a:r>
                      <a:endParaRPr lang="pl-PL" sz="1400" b="1" baseline="0" dirty="0" smtClean="0">
                        <a:solidFill>
                          <a:schemeClr val="tx2"/>
                        </a:solidFill>
                      </a:endParaRPr>
                    </a:p>
                    <a:p>
                      <a:pPr marL="0" lvl="0" indent="0">
                        <a:lnSpc>
                          <a:spcPct val="120000"/>
                        </a:lnSpc>
                        <a:spcAft>
                          <a:spcPts val="600"/>
                        </a:spcAft>
                        <a:buClr>
                          <a:srgbClr val="4F81BD"/>
                        </a:buClr>
                        <a:buFont typeface="Wingdings" panose="05000000000000000000" pitchFamily="2" charset="2"/>
                        <a:buNone/>
                      </a:pPr>
                      <a:endParaRPr lang="pl-PL" sz="1400" b="1" baseline="0" dirty="0" smtClean="0">
                        <a:solidFill>
                          <a:schemeClr val="tx2"/>
                        </a:solidFill>
                      </a:endParaRPr>
                    </a:p>
                    <a:p>
                      <a:pPr marL="285750" lvl="0" indent="-285750">
                        <a:lnSpc>
                          <a:spcPct val="120000"/>
                        </a:lnSpc>
                        <a:spcAft>
                          <a:spcPts val="600"/>
                        </a:spcAft>
                        <a:buClr>
                          <a:srgbClr val="4F81BD"/>
                        </a:buClr>
                        <a:buFont typeface="Wingdings" panose="05000000000000000000" pitchFamily="2" charset="2"/>
                        <a:buChar char="Ø"/>
                      </a:pPr>
                      <a:r>
                        <a:rPr lang="pl-PL" sz="1400" b="0" u="none" kern="1200" baseline="0" dirty="0" smtClean="0">
                          <a:solidFill>
                            <a:schemeClr val="tx1"/>
                          </a:solidFill>
                          <a:latin typeface="+mn-lt"/>
                          <a:ea typeface="+mn-ea"/>
                          <a:cs typeface="+mn-cs"/>
                        </a:rPr>
                        <a:t>Sporządzono </a:t>
                      </a:r>
                      <a:r>
                        <a:rPr lang="pl-PL" sz="1400" b="0" u="sng" kern="1200" baseline="0" dirty="0" smtClean="0">
                          <a:solidFill>
                            <a:schemeClr val="tx1"/>
                          </a:solidFill>
                          <a:latin typeface="+mn-lt"/>
                          <a:ea typeface="+mn-ea"/>
                          <a:cs typeface="+mn-cs"/>
                        </a:rPr>
                        <a:t>„Raport metodyczny określający metodykę badania i dobór kryteriów delimitujących obszary funkcjonalne województwa lubuskiego”</a:t>
                      </a:r>
                      <a:r>
                        <a:rPr lang="pl-PL" sz="1400" b="0" kern="1200" baseline="0" dirty="0" smtClean="0">
                          <a:solidFill>
                            <a:schemeClr val="tx1"/>
                          </a:solidFill>
                          <a:latin typeface="+mn-lt"/>
                          <a:ea typeface="+mn-ea"/>
                          <a:cs typeface="+mn-cs"/>
                        </a:rPr>
                        <a:t>, w którym:</a:t>
                      </a:r>
                    </a:p>
                    <a:p>
                      <a:pPr marL="742950" lvl="1" indent="-285750">
                        <a:lnSpc>
                          <a:spcPct val="120000"/>
                        </a:lnSpc>
                        <a:spcAft>
                          <a:spcPts val="600"/>
                        </a:spcAft>
                        <a:buClr>
                          <a:srgbClr val="4F81BD"/>
                        </a:buClr>
                        <a:buFont typeface="Arial" panose="020B0604020202020204" pitchFamily="34" charset="0"/>
                        <a:buChar char="•"/>
                      </a:pPr>
                      <a:r>
                        <a:rPr lang="pl-PL" sz="1400" baseline="0" dirty="0" smtClean="0"/>
                        <a:t>przedstawiono istniejącą systematykę i kryteria delimitacji obszarów funkcjonalnych oraz omówiono ich zastosowanie dla województwa lubuskiego</a:t>
                      </a:r>
                    </a:p>
                    <a:p>
                      <a:pPr marL="742950" lvl="1" indent="-285750">
                        <a:lnSpc>
                          <a:spcPct val="120000"/>
                        </a:lnSpc>
                        <a:spcAft>
                          <a:spcPts val="600"/>
                        </a:spcAft>
                        <a:buClr>
                          <a:srgbClr val="4F81BD"/>
                        </a:buClr>
                        <a:buFont typeface="Arial" panose="020B0604020202020204" pitchFamily="34" charset="0"/>
                        <a:buChar char="•"/>
                      </a:pPr>
                      <a:r>
                        <a:rPr lang="pl-PL" sz="1400" b="0" kern="1200" baseline="0" dirty="0" smtClean="0">
                          <a:solidFill>
                            <a:schemeClr val="tx1"/>
                          </a:solidFill>
                          <a:latin typeface="+mn-lt"/>
                          <a:ea typeface="+mn-ea"/>
                          <a:cs typeface="+mn-cs"/>
                        </a:rPr>
                        <a:t>wybrano</a:t>
                      </a:r>
                      <a:r>
                        <a:rPr lang="pl-PL" sz="1400" baseline="0" dirty="0" smtClean="0"/>
                        <a:t> </a:t>
                      </a:r>
                      <a:r>
                        <a:rPr lang="pl-PL" sz="1400" kern="1200" baseline="0" dirty="0" smtClean="0">
                          <a:solidFill>
                            <a:schemeClr val="tx1"/>
                          </a:solidFill>
                          <a:latin typeface="+mn-lt"/>
                          <a:ea typeface="+mn-ea"/>
                          <a:cs typeface="+mn-cs"/>
                        </a:rPr>
                        <a:t>kryteria</a:t>
                      </a:r>
                      <a:r>
                        <a:rPr lang="pl-PL" sz="1400" baseline="0" dirty="0" smtClean="0"/>
                        <a:t> delimitacji obszarów funkcjonalnych w województwie lubuskim</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0" kern="1200" baseline="0" dirty="0" smtClean="0">
                          <a:solidFill>
                            <a:schemeClr val="tx1"/>
                          </a:solidFill>
                          <a:latin typeface="+mn-lt"/>
                          <a:ea typeface="+mn-ea"/>
                          <a:cs typeface="+mn-cs"/>
                        </a:rPr>
                        <a:t>Sporządzono opracowanie </a:t>
                      </a:r>
                      <a:r>
                        <a:rPr lang="pl-PL" sz="1400" b="0" u="sng" kern="1200" baseline="0" dirty="0" smtClean="0">
                          <a:solidFill>
                            <a:schemeClr val="tx1"/>
                          </a:solidFill>
                          <a:latin typeface="+mn-lt"/>
                          <a:ea typeface="+mn-ea"/>
                          <a:cs typeface="+mn-cs"/>
                        </a:rPr>
                        <a:t>„Obszary funkcjonalne województwa lubuskiego wraz z obszarami strategicznej interwencji”</a:t>
                      </a:r>
                      <a:r>
                        <a:rPr lang="pl-PL" sz="1400" b="0" kern="1200" baseline="0" dirty="0" smtClean="0">
                          <a:solidFill>
                            <a:schemeClr val="tx1"/>
                          </a:solidFill>
                          <a:latin typeface="+mn-lt"/>
                          <a:ea typeface="+mn-ea"/>
                          <a:cs typeface="+mn-cs"/>
                        </a:rPr>
                        <a:t> zawierające granice obszarów funkcjonalnych wyznaczonych za pomocą wskaźników i kryteriów o charakterze statystycznym, przestrzennym i geograficznym, określonych w raporcie metodycznym</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endParaRPr lang="pl-PL" sz="1400" baseline="0" dirty="0" smtClean="0"/>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solidFill>
                            <a:schemeClr val="tx2"/>
                          </a:solidFill>
                        </a:rPr>
                        <a:t>20 października 2015 r. – Konferencja opiniująca propozycje obszarów funkcjonalnych województwa lubuskiego</a:t>
                      </a: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984696367"/>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baseline="0" dirty="0" smtClean="0">
                          <a:solidFill>
                            <a:schemeClr val="lt1"/>
                          </a:solidFill>
                          <a:effectLst/>
                          <a:latin typeface="+mn-lt"/>
                          <a:ea typeface="+mn-ea"/>
                        </a:rPr>
                        <a:t>TOM I – PLAN ZAGOSPODAROWANIA PRZESTRZENNEGO WOJEWÓDZTWA LUBUSKIEGO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174025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52141348"/>
              </p:ext>
            </p:extLst>
          </p:nvPr>
        </p:nvGraphicFramePr>
        <p:xfrm>
          <a:off x="431540" y="1124744"/>
          <a:ext cx="8280920" cy="5400600"/>
        </p:xfrm>
        <a:graphic>
          <a:graphicData uri="http://schemas.openxmlformats.org/drawingml/2006/table">
            <a:tbl>
              <a:tblPr/>
              <a:tblGrid>
                <a:gridCol w="8280920"/>
              </a:tblGrid>
              <a:tr h="5400600">
                <a:tc>
                  <a:txBody>
                    <a:bodyPr/>
                    <a:lstStyle/>
                    <a:p>
                      <a:pPr marL="0" lvl="0" indent="0">
                        <a:lnSpc>
                          <a:spcPct val="120000"/>
                        </a:lnSpc>
                        <a:spcAft>
                          <a:spcPts val="600"/>
                        </a:spcAft>
                        <a:buClr>
                          <a:srgbClr val="4F81BD"/>
                        </a:buClr>
                        <a:buFont typeface="Wingdings" panose="05000000000000000000" pitchFamily="2" charset="2"/>
                        <a:buNone/>
                      </a:pPr>
                      <a:r>
                        <a:rPr lang="pl-PL" sz="1400" b="1" dirty="0" smtClean="0">
                          <a:solidFill>
                            <a:schemeClr val="tx2"/>
                          </a:solidFill>
                        </a:rPr>
                        <a:t>Zgodnie z KPZK 2030 przyjęto systematykę podziału obszarów funkcjonalnych na typy i kategorie.</a:t>
                      </a:r>
                      <a:r>
                        <a:rPr lang="pl-PL" sz="1400" b="1" baseline="0" dirty="0" smtClean="0">
                          <a:solidFill>
                            <a:schemeClr val="tx2"/>
                          </a:solidFill>
                        </a:rPr>
                        <a:t> </a:t>
                      </a:r>
                      <a:br>
                        <a:rPr lang="pl-PL" sz="1400" b="1" baseline="0" dirty="0" smtClean="0">
                          <a:solidFill>
                            <a:schemeClr val="tx2"/>
                          </a:solidFill>
                        </a:rPr>
                      </a:br>
                      <a:r>
                        <a:rPr lang="pl-PL" sz="1400" b="1" baseline="0" dirty="0" smtClean="0">
                          <a:solidFill>
                            <a:schemeClr val="tx2"/>
                          </a:solidFill>
                        </a:rPr>
                        <a:t>W województwie lubuskim wyznaczono:</a:t>
                      </a:r>
                      <a:endParaRPr lang="pl-PL" sz="1400" b="1" dirty="0" smtClean="0">
                        <a:solidFill>
                          <a:schemeClr val="tx2"/>
                        </a:solidFill>
                      </a:endParaRPr>
                    </a:p>
                    <a:p>
                      <a:pPr marL="284400" lvl="1" indent="-284400">
                        <a:buClr>
                          <a:srgbClr val="4F81BD"/>
                        </a:buClr>
                        <a:buFont typeface="Wingdings" panose="05000000000000000000" pitchFamily="2" charset="2"/>
                        <a:buChar char="Ø"/>
                      </a:pPr>
                      <a:endParaRPr lang="pl-PL" sz="1100" b="1" dirty="0" smtClean="0">
                        <a:solidFill>
                          <a:schemeClr val="tx1"/>
                        </a:solidFill>
                      </a:endParaRPr>
                    </a:p>
                    <a:p>
                      <a:pPr marL="284400" lvl="1" indent="-284400">
                        <a:buClr>
                          <a:srgbClr val="4F81BD"/>
                        </a:buClr>
                        <a:buFont typeface="Wingdings" panose="05000000000000000000" pitchFamily="2" charset="2"/>
                        <a:buChar char="Ø"/>
                      </a:pPr>
                      <a:r>
                        <a:rPr lang="pl-PL" sz="1100" b="1" dirty="0" smtClean="0">
                          <a:solidFill>
                            <a:schemeClr val="tx1"/>
                          </a:solidFill>
                        </a:rPr>
                        <a:t>Miejskie obszary funkcjonalne</a:t>
                      </a:r>
                    </a:p>
                    <a:p>
                      <a:pPr marL="900000" lvl="2" indent="-180000">
                        <a:buClr>
                          <a:srgbClr val="4F81BD"/>
                        </a:buClr>
                        <a:buFont typeface="Arial" panose="020B0604020202020204" pitchFamily="34" charset="0"/>
                        <a:buChar char="•"/>
                      </a:pPr>
                      <a:r>
                        <a:rPr lang="pl-PL" sz="1100" dirty="0" smtClean="0">
                          <a:solidFill>
                            <a:schemeClr val="tx1"/>
                          </a:solidFill>
                        </a:rPr>
                        <a:t>Ośrodków wojewódzkich</a:t>
                      </a:r>
                    </a:p>
                    <a:p>
                      <a:pPr marL="900000" lvl="2" indent="-180000" algn="l" defTabSz="914400" rtl="0" eaLnBrk="1" latinLnBrk="0" hangingPunct="1">
                        <a:buClr>
                          <a:srgbClr val="4F81BD"/>
                        </a:buClr>
                        <a:buFont typeface="Arial" panose="020B0604020202020204" pitchFamily="34" charset="0"/>
                        <a:buChar char="•"/>
                      </a:pPr>
                      <a:r>
                        <a:rPr lang="pl-PL" sz="1100" u="none" kern="1200" dirty="0" smtClean="0">
                          <a:solidFill>
                            <a:schemeClr val="tx1"/>
                          </a:solidFill>
                          <a:latin typeface="+mn-lt"/>
                          <a:ea typeface="+mn-ea"/>
                          <a:cs typeface="+mn-cs"/>
                        </a:rPr>
                        <a:t>Ośrodków subregionalnych (kryterium zostało obniżone z 100 tys. - 50 tys. do pow. 20 tys.)</a:t>
                      </a:r>
                    </a:p>
                    <a:p>
                      <a:pPr marL="900000" lvl="2" indent="-180000" algn="l" defTabSz="914400" rtl="0" eaLnBrk="1" latinLnBrk="0" hangingPunct="1">
                        <a:buClr>
                          <a:srgbClr val="4F81BD"/>
                        </a:buClr>
                        <a:buFont typeface="Arial" panose="020B0604020202020204" pitchFamily="34" charset="0"/>
                        <a:buChar char="•"/>
                      </a:pPr>
                      <a:r>
                        <a:rPr lang="pl-PL" sz="1100" u="none" kern="1200" dirty="0" smtClean="0">
                          <a:solidFill>
                            <a:schemeClr val="tx1"/>
                          </a:solidFill>
                          <a:latin typeface="+mn-lt"/>
                          <a:ea typeface="+mn-ea"/>
                          <a:cs typeface="+mn-cs"/>
                        </a:rPr>
                        <a:t>Ośrodków lokalnych (kryterium zostało obniżone z pon. 50 tys. do pon. 20 tys.)</a:t>
                      </a:r>
                    </a:p>
                    <a:p>
                      <a:pPr marL="284400" lvl="1" indent="-284400" algn="l" defTabSz="914400" rtl="0" eaLnBrk="1" latinLnBrk="0" hangingPunct="1">
                        <a:buClr>
                          <a:srgbClr val="4F81BD"/>
                        </a:buClr>
                        <a:buFont typeface="Wingdings" panose="05000000000000000000" pitchFamily="2" charset="2"/>
                        <a:buChar char="Ø"/>
                      </a:pPr>
                      <a:r>
                        <a:rPr lang="pl-PL" sz="1100" b="1" kern="1200" dirty="0" smtClean="0">
                          <a:solidFill>
                            <a:schemeClr val="tx1"/>
                          </a:solidFill>
                          <a:latin typeface="+mn-lt"/>
                          <a:ea typeface="+mn-ea"/>
                          <a:cs typeface="+mn-cs"/>
                        </a:rPr>
                        <a:t>Wiejskie obszary funkcjonalne</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wiejskie uczestniczące w procesach rozwojowych</a:t>
                      </a:r>
                    </a:p>
                    <a:p>
                      <a:pPr marL="900000" lvl="2" indent="-180000" algn="l" defTabSz="914400" rtl="0" eaLnBrk="1" latinLnBrk="0" hangingPunct="1">
                        <a:buClr>
                          <a:srgbClr val="4F81BD"/>
                        </a:buClr>
                        <a:buFont typeface="Arial" panose="020B0604020202020204" pitchFamily="34" charset="0"/>
                        <a:buChar char="•"/>
                      </a:pPr>
                      <a:r>
                        <a:rPr lang="pl-PL" sz="1100" u="none" kern="1200" dirty="0" smtClean="0">
                          <a:solidFill>
                            <a:schemeClr val="tx1"/>
                          </a:solidFill>
                          <a:latin typeface="+mn-lt"/>
                          <a:ea typeface="+mn-ea"/>
                          <a:cs typeface="+mn-cs"/>
                        </a:rPr>
                        <a:t>Obszary</a:t>
                      </a:r>
                      <a:r>
                        <a:rPr lang="pl-PL" sz="1100" u="none" kern="1200" baseline="0" dirty="0" smtClean="0">
                          <a:solidFill>
                            <a:schemeClr val="tx1"/>
                          </a:solidFill>
                          <a:latin typeface="+mn-lt"/>
                          <a:ea typeface="+mn-ea"/>
                          <a:cs typeface="+mn-cs"/>
                        </a:rPr>
                        <a:t> w</a:t>
                      </a:r>
                      <a:r>
                        <a:rPr lang="pl-PL" sz="1100" u="none" kern="1200" dirty="0" smtClean="0">
                          <a:solidFill>
                            <a:schemeClr val="tx1"/>
                          </a:solidFill>
                          <a:latin typeface="+mn-lt"/>
                          <a:ea typeface="+mn-ea"/>
                          <a:cs typeface="+mn-cs"/>
                        </a:rPr>
                        <a:t>ymagające</a:t>
                      </a:r>
                      <a:r>
                        <a:rPr lang="pl-PL" sz="1100" u="none" kern="1200" baseline="0" dirty="0" smtClean="0">
                          <a:solidFill>
                            <a:schemeClr val="tx1"/>
                          </a:solidFill>
                          <a:latin typeface="+mn-lt"/>
                          <a:ea typeface="+mn-ea"/>
                          <a:cs typeface="+mn-cs"/>
                        </a:rPr>
                        <a:t> </a:t>
                      </a:r>
                      <a:r>
                        <a:rPr lang="pl-PL" sz="1100" u="none" kern="1200" dirty="0" smtClean="0">
                          <a:solidFill>
                            <a:schemeClr val="tx1"/>
                          </a:solidFill>
                          <a:latin typeface="+mn-lt"/>
                          <a:ea typeface="+mn-ea"/>
                          <a:cs typeface="+mn-cs"/>
                        </a:rPr>
                        <a:t>wsparcia procesów rozwojowych</a:t>
                      </a:r>
                      <a:endParaRPr lang="pl-PL" sz="1100" u="none" kern="1200" dirty="0" smtClean="0">
                        <a:solidFill>
                          <a:srgbClr val="FF0000"/>
                        </a:solidFill>
                        <a:latin typeface="+mn-lt"/>
                        <a:ea typeface="+mn-ea"/>
                        <a:cs typeface="+mn-cs"/>
                      </a:endParaRPr>
                    </a:p>
                    <a:p>
                      <a:pPr marL="284400" lvl="1" indent="-284400" algn="l" defTabSz="914400" rtl="0" eaLnBrk="1" latinLnBrk="0" hangingPunct="1">
                        <a:buClr>
                          <a:srgbClr val="4F81BD"/>
                        </a:buClr>
                        <a:buFont typeface="Wingdings" panose="05000000000000000000" pitchFamily="2" charset="2"/>
                        <a:buChar char="Ø"/>
                      </a:pPr>
                      <a:r>
                        <a:rPr lang="pl-PL" sz="1100" b="1" kern="1200" dirty="0" smtClean="0">
                          <a:solidFill>
                            <a:schemeClr val="tx1"/>
                          </a:solidFill>
                          <a:latin typeface="+mn-lt"/>
                          <a:ea typeface="+mn-ea"/>
                          <a:cs typeface="+mn-cs"/>
                        </a:rPr>
                        <a:t>Obszary funkcjonalne szczególnego zjawiska w skali makroregionalnej</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a:t>
                      </a:r>
                      <a:r>
                        <a:rPr lang="pl-PL" sz="1100" kern="1200" baseline="0" dirty="0" smtClean="0">
                          <a:solidFill>
                            <a:schemeClr val="tx1"/>
                          </a:solidFill>
                          <a:latin typeface="+mn-lt"/>
                          <a:ea typeface="+mn-ea"/>
                          <a:cs typeface="+mn-cs"/>
                        </a:rPr>
                        <a:t> ochrony gleb dla celów produkcji rolnej</a:t>
                      </a:r>
                      <a:endParaRPr lang="pl-PL" sz="1100" kern="1200" dirty="0" smtClean="0">
                        <a:solidFill>
                          <a:schemeClr val="tx1"/>
                        </a:solidFill>
                        <a:latin typeface="+mn-lt"/>
                        <a:ea typeface="+mn-ea"/>
                        <a:cs typeface="+mn-cs"/>
                      </a:endParaRPr>
                    </a:p>
                    <a:p>
                      <a:pPr marL="900000" lvl="2" indent="-180000" algn="l" defTabSz="914400" rtl="0" eaLnBrk="1" latinLnBrk="0" hangingPunct="1">
                        <a:buClr>
                          <a:srgbClr val="4F81BD"/>
                        </a:buClr>
                        <a:buFont typeface="Arial" panose="020B0604020202020204" pitchFamily="34" charset="0"/>
                        <a:buChar char="•"/>
                      </a:pPr>
                      <a:r>
                        <a:rPr lang="pl-PL" sz="1100" u="none" kern="1200" dirty="0" smtClean="0">
                          <a:solidFill>
                            <a:schemeClr val="tx1"/>
                          </a:solidFill>
                          <a:latin typeface="+mn-lt"/>
                          <a:ea typeface="+mn-ea"/>
                          <a:cs typeface="+mn-cs"/>
                        </a:rPr>
                        <a:t>Tereny zamknięte</a:t>
                      </a:r>
                    </a:p>
                    <a:p>
                      <a:pPr marL="900000" lvl="2" indent="-180000" algn="l" defTabSz="914400" rtl="0" eaLnBrk="1" latinLnBrk="0" hangingPunct="1">
                        <a:buClr>
                          <a:srgbClr val="4F81BD"/>
                        </a:buClr>
                        <a:buFont typeface="Arial" panose="020B0604020202020204" pitchFamily="34" charset="0"/>
                        <a:buChar char="•"/>
                      </a:pPr>
                      <a:r>
                        <a:rPr lang="pl-PL" sz="1100" u="none" kern="1200" dirty="0" smtClean="0">
                          <a:solidFill>
                            <a:schemeClr val="tx1"/>
                          </a:solidFill>
                          <a:latin typeface="+mn-lt"/>
                          <a:ea typeface="+mn-ea"/>
                          <a:cs typeface="+mn-cs"/>
                        </a:rPr>
                        <a:t>Obszary narażone na niebezpieczeństwo powodzi w skali dorzeczy</a:t>
                      </a:r>
                    </a:p>
                    <a:p>
                      <a:pPr marL="284400" lvl="1" indent="-284400" algn="l" defTabSz="914400" rtl="0" eaLnBrk="1" latinLnBrk="0" hangingPunct="1">
                        <a:buClr>
                          <a:srgbClr val="4F81BD"/>
                        </a:buClr>
                        <a:buFont typeface="Wingdings" panose="05000000000000000000" pitchFamily="2" charset="2"/>
                        <a:buChar char="Ø"/>
                      </a:pPr>
                      <a:r>
                        <a:rPr lang="pl-PL" sz="1100" b="1" kern="1200" dirty="0" smtClean="0">
                          <a:solidFill>
                            <a:schemeClr val="tx1"/>
                          </a:solidFill>
                          <a:latin typeface="+mn-lt"/>
                          <a:ea typeface="+mn-ea"/>
                          <a:cs typeface="+mn-cs"/>
                        </a:rPr>
                        <a:t>Obszary kształtowania potencjału rozwojowego wymagające działań ochronnych</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cenne przyrodniczo</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ochrony krajobrazów kulturowych</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ochrony i kształtowania zasobów wodnych</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strategicznych złóż kopalin</a:t>
                      </a:r>
                    </a:p>
                    <a:p>
                      <a:pPr marL="284400" lvl="1" indent="-284400" algn="l" defTabSz="914400" rtl="0" eaLnBrk="1" latinLnBrk="0" hangingPunct="1">
                        <a:buClr>
                          <a:srgbClr val="4F81BD"/>
                        </a:buClr>
                        <a:buFont typeface="Wingdings" panose="05000000000000000000" pitchFamily="2" charset="2"/>
                        <a:buChar char="Ø"/>
                      </a:pPr>
                      <a:r>
                        <a:rPr lang="pl-PL" sz="1100" b="1" kern="1200" dirty="0" smtClean="0">
                          <a:solidFill>
                            <a:schemeClr val="tx1"/>
                          </a:solidFill>
                          <a:latin typeface="+mn-lt"/>
                          <a:ea typeface="+mn-ea"/>
                          <a:cs typeface="+mn-cs"/>
                        </a:rPr>
                        <a:t>Obszary funkcjonalne wymagające</a:t>
                      </a:r>
                      <a:r>
                        <a:rPr lang="pl-PL" sz="1100" b="1" kern="1200" baseline="0" dirty="0" smtClean="0">
                          <a:solidFill>
                            <a:schemeClr val="tx1"/>
                          </a:solidFill>
                          <a:latin typeface="+mn-lt"/>
                          <a:ea typeface="+mn-ea"/>
                          <a:cs typeface="+mn-cs"/>
                        </a:rPr>
                        <a:t> </a:t>
                      </a:r>
                      <a:r>
                        <a:rPr lang="pl-PL" sz="1100" b="1" kern="1200" dirty="0" smtClean="0">
                          <a:solidFill>
                            <a:schemeClr val="tx1"/>
                          </a:solidFill>
                          <a:latin typeface="+mn-lt"/>
                          <a:ea typeface="+mn-ea"/>
                          <a:cs typeface="+mn-cs"/>
                        </a:rPr>
                        <a:t>rozwoju nowych funkcji przy użyciu instrumentów właściwych polityce regionalnej</a:t>
                      </a:r>
                    </a:p>
                    <a:p>
                      <a:pPr marL="900000" marR="0" lvl="2" indent="-18000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100" kern="1200" dirty="0" smtClean="0">
                          <a:solidFill>
                            <a:schemeClr val="tx1"/>
                          </a:solidFill>
                          <a:latin typeface="+mn-lt"/>
                          <a:ea typeface="+mn-ea"/>
                          <a:cs typeface="+mn-cs"/>
                        </a:rPr>
                        <a:t>Obszary o najniższym stopniu rozwoju i pogarszających się perspektywach rozwoju</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Miasta i inne obszary tracące dotychczasowe funkcje społeczno-gospodarcze</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o najniższej</a:t>
                      </a:r>
                      <a:r>
                        <a:rPr lang="pl-PL" sz="1100" kern="1200" baseline="0" dirty="0" smtClean="0">
                          <a:solidFill>
                            <a:schemeClr val="tx1"/>
                          </a:solidFill>
                          <a:latin typeface="+mn-lt"/>
                          <a:ea typeface="+mn-ea"/>
                          <a:cs typeface="+mn-cs"/>
                        </a:rPr>
                        <a:t> dostępności do </a:t>
                      </a:r>
                      <a:r>
                        <a:rPr lang="pl-PL" sz="1100" kern="1200" dirty="0" smtClean="0">
                          <a:solidFill>
                            <a:schemeClr val="tx1"/>
                          </a:solidFill>
                          <a:latin typeface="+mn-lt"/>
                          <a:ea typeface="+mn-ea"/>
                          <a:cs typeface="+mn-cs"/>
                        </a:rPr>
                        <a:t>usług warunkujących możliwości rozwojowe</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przygraniczne</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o najniższej dostępności transportowej do ośrodków wojewódzkich </a:t>
                      </a:r>
                    </a:p>
                    <a:p>
                      <a:pPr marL="720000" lvl="2" indent="0" algn="l" defTabSz="914400" rtl="0" eaLnBrk="1" latinLnBrk="0" hangingPunct="1">
                        <a:buClr>
                          <a:srgbClr val="4F81BD"/>
                        </a:buClr>
                        <a:buFont typeface="Arial" panose="020B0604020202020204" pitchFamily="34" charset="0"/>
                        <a:buNone/>
                      </a:pPr>
                      <a:endParaRPr lang="pl-PL" sz="1100" kern="1200" dirty="0" smtClean="0">
                        <a:solidFill>
                          <a:schemeClr val="tx1"/>
                        </a:solidFill>
                        <a:latin typeface="+mn-lt"/>
                        <a:ea typeface="+mn-ea"/>
                        <a:cs typeface="+mn-cs"/>
                      </a:endParaRPr>
                    </a:p>
                    <a:p>
                      <a:pPr marL="0" lvl="0" indent="-194400" algn="l" defTabSz="914400" rtl="0" eaLnBrk="1" latinLnBrk="0" hangingPunct="1">
                        <a:spcAft>
                          <a:spcPts val="0"/>
                        </a:spcAft>
                        <a:buClr>
                          <a:srgbClr val="4F81BD"/>
                        </a:buClr>
                        <a:buFont typeface="Arial" panose="020B0604020202020204" pitchFamily="34" charset="0"/>
                        <a:buNone/>
                      </a:pPr>
                      <a:r>
                        <a:rPr lang="pl-PL" sz="1100" b="1" kern="1200" dirty="0" smtClean="0">
                          <a:solidFill>
                            <a:schemeClr val="tx1"/>
                          </a:solidFill>
                          <a:latin typeface="+mn-lt"/>
                          <a:ea typeface="+mn-ea"/>
                          <a:cs typeface="+mn-cs"/>
                        </a:rPr>
                        <a:t>oraz obszary funkcjonalne o znaczeniu regionalnym przyjęte z inicjatywy samorządów</a:t>
                      </a:r>
                      <a:r>
                        <a:rPr lang="pl-PL" sz="1100" b="1" kern="1200" baseline="0" dirty="0" smtClean="0">
                          <a:solidFill>
                            <a:schemeClr val="tx1"/>
                          </a:solidFill>
                          <a:latin typeface="+mn-lt"/>
                          <a:ea typeface="+mn-ea"/>
                          <a:cs typeface="+mn-cs"/>
                        </a:rPr>
                        <a:t> lokalnych i samorządu województwa</a:t>
                      </a:r>
                      <a:r>
                        <a:rPr lang="pl-PL" sz="1100" b="1" kern="1200" dirty="0" smtClean="0">
                          <a:solidFill>
                            <a:schemeClr val="tx1"/>
                          </a:solidFill>
                          <a:latin typeface="+mn-lt"/>
                          <a:ea typeface="+mn-ea"/>
                          <a:cs typeface="+mn-cs"/>
                        </a:rPr>
                        <a:t>:</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Obszary współpracy – obszar funkcjonalny SUBREGION G8 i Nowosolski obszar funkcjonalny</a:t>
                      </a:r>
                    </a:p>
                    <a:p>
                      <a:pPr marL="900000" lvl="2" indent="-180000" algn="l" defTabSz="914400" rtl="0" eaLnBrk="1" latinLnBrk="0" hangingPunct="1">
                        <a:buClr>
                          <a:srgbClr val="4F81BD"/>
                        </a:buClr>
                        <a:buFont typeface="Arial" panose="020B0604020202020204" pitchFamily="34" charset="0"/>
                        <a:buChar char="•"/>
                      </a:pPr>
                      <a:r>
                        <a:rPr lang="pl-PL" sz="1100" kern="1200" dirty="0" smtClean="0">
                          <a:solidFill>
                            <a:schemeClr val="tx1"/>
                          </a:solidFill>
                          <a:latin typeface="+mn-lt"/>
                          <a:ea typeface="+mn-ea"/>
                          <a:cs typeface="+mn-cs"/>
                        </a:rPr>
                        <a:t>Obszar funkcjonalny krainy Warty i Noteci (KOTURED) stanowiący kompleks gospodarki turystycznej i edukacyjnej</a:t>
                      </a:r>
                    </a:p>
                  </a:txBody>
                  <a:tcPr marL="68580" marR="68580" marT="0" marB="0">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492775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pic>
        <p:nvPicPr>
          <p:cNvPr id="35" name="Obraz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0881" y="1350000"/>
            <a:ext cx="1440000" cy="1530655"/>
          </a:xfrm>
          <a:prstGeom prst="rect">
            <a:avLst/>
          </a:prstGeom>
        </p:spPr>
      </p:pic>
      <p:pic>
        <p:nvPicPr>
          <p:cNvPr id="36" name="Obraz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881" y="1350000"/>
            <a:ext cx="1440000" cy="1530655"/>
          </a:xfrm>
          <a:prstGeom prst="rect">
            <a:avLst/>
          </a:prstGeom>
        </p:spPr>
      </p:pic>
      <p:pic>
        <p:nvPicPr>
          <p:cNvPr id="37" name="Obraz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0881" y="1350000"/>
            <a:ext cx="1440000" cy="1530496"/>
          </a:xfrm>
          <a:prstGeom prst="rect">
            <a:avLst/>
          </a:prstGeom>
        </p:spPr>
      </p:pic>
      <p:pic>
        <p:nvPicPr>
          <p:cNvPr id="38" name="Obraz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000" y="3150000"/>
            <a:ext cx="1440000" cy="1530655"/>
          </a:xfrm>
          <a:prstGeom prst="rect">
            <a:avLst/>
          </a:prstGeom>
        </p:spPr>
      </p:pic>
      <p:pic>
        <p:nvPicPr>
          <p:cNvPr id="39" name="Obraz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10000" y="3150000"/>
            <a:ext cx="1440000" cy="1530655"/>
          </a:xfrm>
          <a:prstGeom prst="rect">
            <a:avLst/>
          </a:prstGeom>
        </p:spPr>
      </p:pic>
      <p:pic>
        <p:nvPicPr>
          <p:cNvPr id="40" name="Obraz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0000" y="3150000"/>
            <a:ext cx="1440000" cy="1530655"/>
          </a:xfrm>
          <a:prstGeom prst="rect">
            <a:avLst/>
          </a:prstGeom>
        </p:spPr>
      </p:pic>
      <p:pic>
        <p:nvPicPr>
          <p:cNvPr id="41" name="Obraz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8488" y="3150000"/>
            <a:ext cx="1440000" cy="1530655"/>
          </a:xfrm>
          <a:prstGeom prst="rect">
            <a:avLst/>
          </a:prstGeom>
        </p:spPr>
      </p:pic>
      <p:pic>
        <p:nvPicPr>
          <p:cNvPr id="42" name="Obraz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30000" y="3150000"/>
            <a:ext cx="1440000" cy="1530655"/>
          </a:xfrm>
          <a:prstGeom prst="rect">
            <a:avLst/>
          </a:prstGeom>
        </p:spPr>
      </p:pic>
      <p:pic>
        <p:nvPicPr>
          <p:cNvPr id="43" name="Obraz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0000" y="3150000"/>
            <a:ext cx="1440000" cy="1530655"/>
          </a:xfrm>
          <a:prstGeom prst="rect">
            <a:avLst/>
          </a:prstGeom>
        </p:spPr>
      </p:pic>
      <p:pic>
        <p:nvPicPr>
          <p:cNvPr id="46" name="Obraz 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50000" y="4950000"/>
            <a:ext cx="1440000" cy="1530655"/>
          </a:xfrm>
          <a:prstGeom prst="rect">
            <a:avLst/>
          </a:prstGeom>
        </p:spPr>
      </p:pic>
      <p:pic>
        <p:nvPicPr>
          <p:cNvPr id="47" name="Obraz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90000" y="4950000"/>
            <a:ext cx="1440000" cy="1530655"/>
          </a:xfrm>
          <a:prstGeom prst="rect">
            <a:avLst/>
          </a:prstGeom>
        </p:spPr>
      </p:pic>
      <p:pic>
        <p:nvPicPr>
          <p:cNvPr id="48" name="Obraz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0000" y="4950000"/>
            <a:ext cx="1440000" cy="1530655"/>
          </a:xfrm>
          <a:prstGeom prst="rect">
            <a:avLst/>
          </a:prstGeom>
        </p:spPr>
      </p:pic>
      <p:pic>
        <p:nvPicPr>
          <p:cNvPr id="49" name="Obraz 4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000" y="4950000"/>
            <a:ext cx="1440000" cy="1530655"/>
          </a:xfrm>
          <a:prstGeom prst="rect">
            <a:avLst/>
          </a:prstGeom>
        </p:spPr>
      </p:pic>
      <p:pic>
        <p:nvPicPr>
          <p:cNvPr id="50" name="Obraz 4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0000" y="4950000"/>
            <a:ext cx="1440000" cy="1530655"/>
          </a:xfrm>
          <a:prstGeom prst="rect">
            <a:avLst/>
          </a:prstGeom>
        </p:spPr>
      </p:pic>
      <p:pic>
        <p:nvPicPr>
          <p:cNvPr id="51" name="Obraz 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10000" y="4950000"/>
            <a:ext cx="1440000" cy="1530655"/>
          </a:xfrm>
          <a:prstGeom prst="rect">
            <a:avLst/>
          </a:prstGeom>
        </p:spPr>
      </p:pic>
      <p:pic>
        <p:nvPicPr>
          <p:cNvPr id="54" name="Obraz 5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881" y="1350000"/>
            <a:ext cx="1440000" cy="1530496"/>
          </a:xfrm>
          <a:prstGeom prst="rect">
            <a:avLst/>
          </a:prstGeom>
        </p:spPr>
      </p:pic>
      <p:pic>
        <p:nvPicPr>
          <p:cNvPr id="55" name="Obraz 5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09972" y="1350000"/>
            <a:ext cx="1440000" cy="1530655"/>
          </a:xfrm>
          <a:prstGeom prst="rect">
            <a:avLst/>
          </a:prstGeom>
        </p:spPr>
      </p:pic>
      <p:pic>
        <p:nvPicPr>
          <p:cNvPr id="56" name="Obraz 5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50881" y="1350000"/>
            <a:ext cx="1440000" cy="1530655"/>
          </a:xfrm>
          <a:prstGeom prst="rect">
            <a:avLst/>
          </a:prstGeom>
        </p:spPr>
      </p:pic>
    </p:spTree>
    <p:extLst>
      <p:ext uri="{BB962C8B-B14F-4D97-AF65-F5344CB8AC3E}">
        <p14:creationId xmlns:p14="http://schemas.microsoft.com/office/powerpoint/2010/main" val="980867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622840683"/>
              </p:ext>
            </p:extLst>
          </p:nvPr>
        </p:nvGraphicFramePr>
        <p:xfrm>
          <a:off x="431540" y="1736813"/>
          <a:ext cx="8280920" cy="4608511"/>
        </p:xfrm>
        <a:graphic>
          <a:graphicData uri="http://schemas.openxmlformats.org/drawingml/2006/table">
            <a:tbl>
              <a:tblPr/>
              <a:tblGrid>
                <a:gridCol w="8280920"/>
              </a:tblGrid>
              <a:tr h="4608511">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2"/>
                          </a:solidFill>
                        </a:rPr>
                        <a:t>Kierunki zagospodarowania przestrzennego </a:t>
                      </a:r>
                      <a:r>
                        <a:rPr lang="pl-PL" sz="1400" b="0" baseline="0" dirty="0" smtClean="0">
                          <a:solidFill>
                            <a:schemeClr val="tx2"/>
                          </a:solidFill>
                        </a:rPr>
                        <a:t>obejmujące następujące zagadnienia:</a:t>
                      </a:r>
                      <a:endParaRPr lang="pl-PL" sz="1400" b="1" dirty="0" smtClean="0">
                        <a:solidFill>
                          <a:schemeClr val="tx2"/>
                        </a:solidFill>
                      </a:endParaRPr>
                    </a:p>
                    <a:p>
                      <a:pPr marL="285750" lvl="0" indent="-285750">
                        <a:lnSpc>
                          <a:spcPct val="120000"/>
                        </a:lnSpc>
                        <a:spcAft>
                          <a:spcPts val="600"/>
                        </a:spcAft>
                        <a:buClr>
                          <a:srgbClr val="4F81BD"/>
                        </a:buClr>
                        <a:buFont typeface="Wingdings" panose="05000000000000000000" pitchFamily="2" charset="2"/>
                        <a:buChar char="Ø"/>
                      </a:pPr>
                      <a:endParaRPr lang="pl-PL" sz="1400" dirty="0" smtClean="0"/>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Kierunki polityki i zagospodarowania przestrzennego (strategiczne cele rozwoju przestrzennego, system przyrodniczy, strefa społeczna, ochrona dziedzictwa kulturowego i turystyka, strefa ekonomiczno-gospodarcza, komunikacja i transport, infrastruktura techniczna, strefa obronności i bezpieczeństwa)</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Inwestycje celu publicznego o znaczeniu ponadlokalnym</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Wnioski i rekomendacje dla polityki przestrzennej województw sąsiednich</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Wnioski i rekomendacje do Koncepcji Przestrzennego Zagospodarowania Kraju</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Instrumenty i normy prowadzenia monitoringu zmian w zagospodarowaniu przestrzennym</a:t>
                      </a: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2676209766"/>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baseline="0" dirty="0" smtClean="0">
                          <a:solidFill>
                            <a:schemeClr val="lt1"/>
                          </a:solidFill>
                          <a:effectLst/>
                          <a:latin typeface="+mn-lt"/>
                          <a:ea typeface="+mn-ea"/>
                        </a:rPr>
                        <a:t>TOM I – PLAN ZAGOSPODAROWANIA PRZESTRZENNEGO WOJEWÓDZTWA LUBUSKIEGO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1395917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909595483"/>
              </p:ext>
            </p:extLst>
          </p:nvPr>
        </p:nvGraphicFramePr>
        <p:xfrm>
          <a:off x="431540" y="1736812"/>
          <a:ext cx="4680000" cy="4788000"/>
        </p:xfrm>
        <a:graphic>
          <a:graphicData uri="http://schemas.openxmlformats.org/drawingml/2006/table">
            <a:tbl>
              <a:tblPr/>
              <a:tblGrid>
                <a:gridCol w="4680000"/>
              </a:tblGrid>
              <a:tr h="4788000">
                <a:tc>
                  <a:txBody>
                    <a:bodyPr/>
                    <a:lstStyle/>
                    <a:p>
                      <a:pPr marL="0" lvl="0" indent="0">
                        <a:lnSpc>
                          <a:spcPct val="120000"/>
                        </a:lnSpc>
                        <a:spcAft>
                          <a:spcPts val="600"/>
                        </a:spcAft>
                        <a:buClr>
                          <a:srgbClr val="4F81BD"/>
                        </a:buClr>
                        <a:buFont typeface="Wingdings" panose="05000000000000000000" pitchFamily="2" charset="2"/>
                        <a:buNone/>
                      </a:pPr>
                      <a:r>
                        <a:rPr lang="pl-PL" sz="1400" b="1" dirty="0" smtClean="0">
                          <a:solidFill>
                            <a:schemeClr val="tx1"/>
                          </a:solidFill>
                        </a:rPr>
                        <a:t>HIERARCHICZNY I POLICENTRYCZNY UKŁAD OŚRODKÓW</a:t>
                      </a:r>
                      <a:br>
                        <a:rPr lang="pl-PL" sz="1400" b="1" dirty="0" smtClean="0">
                          <a:solidFill>
                            <a:schemeClr val="tx1"/>
                          </a:solidFill>
                        </a:rPr>
                      </a:br>
                      <a:r>
                        <a:rPr lang="pl-PL" sz="1400" b="1" dirty="0" smtClean="0">
                          <a:solidFill>
                            <a:schemeClr val="tx1"/>
                          </a:solidFill>
                        </a:rPr>
                        <a:t>MIEJSKICH</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ośrodki wojewódzkie: Zielona Góra i Gorzów Wlkp.</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ośrodki subregionalne –</a:t>
                      </a:r>
                      <a:r>
                        <a:rPr lang="pl-PL" sz="1200" kern="1200" baseline="0" dirty="0" smtClean="0">
                          <a:solidFill>
                            <a:schemeClr val="tx1"/>
                          </a:solidFill>
                          <a:latin typeface="+mn-lt"/>
                          <a:ea typeface="+mn-ea"/>
                          <a:cs typeface="+mn-cs"/>
                        </a:rPr>
                        <a:t> </a:t>
                      </a:r>
                      <a:r>
                        <a:rPr lang="pl-PL" sz="1200" kern="1200" dirty="0" smtClean="0">
                          <a:solidFill>
                            <a:schemeClr val="tx1"/>
                          </a:solidFill>
                          <a:latin typeface="+mn-lt"/>
                          <a:ea typeface="+mn-ea"/>
                          <a:cs typeface="+mn-cs"/>
                        </a:rPr>
                        <a:t>Nowa Sól, Słubice, Świebodzin, Żary, Żagań</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ośrodki lokalne –</a:t>
                      </a:r>
                      <a:r>
                        <a:rPr lang="pl-PL" sz="1200" kern="1200" baseline="0" dirty="0" smtClean="0">
                          <a:solidFill>
                            <a:schemeClr val="tx1"/>
                          </a:solidFill>
                          <a:latin typeface="+mn-lt"/>
                          <a:ea typeface="+mn-ea"/>
                          <a:cs typeface="+mn-cs"/>
                        </a:rPr>
                        <a:t> </a:t>
                      </a:r>
                      <a:r>
                        <a:rPr lang="pl-PL" sz="1200" kern="1200" dirty="0" smtClean="0">
                          <a:solidFill>
                            <a:schemeClr val="tx1"/>
                          </a:solidFill>
                          <a:latin typeface="+mn-lt"/>
                          <a:ea typeface="+mn-ea"/>
                          <a:cs typeface="+mn-cs"/>
                        </a:rPr>
                        <a:t>Kostrzyn nad Odrą, Gubin, Międzyrzecz, Sulęcin, Szprotawa, Krosno Odrzańskie, Lubsko, Wschowa, Drezdenko, Nowogród Bobrzański, Skwierzyna, Strzelce Krajeńskie</a:t>
                      </a:r>
                      <a:endParaRPr lang="pl-PL" sz="1200" b="1"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r>
                        <a:rPr lang="pl-PL" sz="1400" b="1" dirty="0" smtClean="0">
                          <a:solidFill>
                            <a:schemeClr val="tx1"/>
                          </a:solidFill>
                        </a:rPr>
                        <a:t>SPECJALIZACJA – KIERUNKI</a:t>
                      </a:r>
                      <a:r>
                        <a:rPr lang="pl-PL" sz="1400" b="1" baseline="0" dirty="0" smtClean="0">
                          <a:solidFill>
                            <a:schemeClr val="tx1"/>
                          </a:solidFill>
                        </a:rPr>
                        <a:t> ROZWOJU</a:t>
                      </a:r>
                    </a:p>
                    <a:p>
                      <a:pPr marL="285750" lvl="0" indent="-285750">
                        <a:lnSpc>
                          <a:spcPct val="120000"/>
                        </a:lnSpc>
                        <a:spcAft>
                          <a:spcPts val="600"/>
                        </a:spcAft>
                        <a:buClr>
                          <a:srgbClr val="4F81BD"/>
                        </a:buClr>
                        <a:buFont typeface="Wingdings" panose="05000000000000000000" pitchFamily="2" charset="2"/>
                        <a:buChar char="Ø"/>
                      </a:pPr>
                      <a:r>
                        <a:rPr lang="pl-PL" sz="1200" kern="1200" dirty="0" smtClean="0">
                          <a:solidFill>
                            <a:schemeClr val="tx1"/>
                          </a:solidFill>
                          <a:latin typeface="+mn-lt"/>
                          <a:ea typeface="+mn-ea"/>
                          <a:cs typeface="+mn-cs"/>
                        </a:rPr>
                        <a:t>usługowe</a:t>
                      </a:r>
                    </a:p>
                    <a:p>
                      <a:pPr marL="285750" lvl="0" indent="-285750">
                        <a:lnSpc>
                          <a:spcPct val="120000"/>
                        </a:lnSpc>
                        <a:spcAft>
                          <a:spcPts val="600"/>
                        </a:spcAft>
                        <a:buClr>
                          <a:srgbClr val="4F81BD"/>
                        </a:buClr>
                        <a:buFont typeface="Wingdings" panose="05000000000000000000" pitchFamily="2" charset="2"/>
                        <a:buChar char="Ø"/>
                      </a:pPr>
                      <a:r>
                        <a:rPr lang="pl-PL" sz="1200" kern="1200" dirty="0" smtClean="0">
                          <a:solidFill>
                            <a:schemeClr val="tx1"/>
                          </a:solidFill>
                          <a:latin typeface="+mn-lt"/>
                          <a:ea typeface="+mn-ea"/>
                          <a:cs typeface="+mn-cs"/>
                        </a:rPr>
                        <a:t>przemysłowe</a:t>
                      </a:r>
                    </a:p>
                    <a:p>
                      <a:pPr marL="285750" lvl="0" indent="-285750">
                        <a:lnSpc>
                          <a:spcPct val="120000"/>
                        </a:lnSpc>
                        <a:spcAft>
                          <a:spcPts val="600"/>
                        </a:spcAft>
                        <a:buClr>
                          <a:srgbClr val="4F81BD"/>
                        </a:buClr>
                        <a:buFont typeface="Wingdings" panose="05000000000000000000" pitchFamily="2" charset="2"/>
                        <a:buChar char="Ø"/>
                      </a:pPr>
                      <a:r>
                        <a:rPr lang="pl-PL" sz="1200" kern="1200" dirty="0" smtClean="0">
                          <a:solidFill>
                            <a:schemeClr val="tx1"/>
                          </a:solidFill>
                          <a:latin typeface="+mn-lt"/>
                          <a:ea typeface="+mn-ea"/>
                          <a:cs typeface="+mn-cs"/>
                        </a:rPr>
                        <a:t>usługowo-przemysłowe</a:t>
                      </a:r>
                    </a:p>
                    <a:p>
                      <a:pPr marL="0" lvl="0" indent="0">
                        <a:lnSpc>
                          <a:spcPct val="120000"/>
                        </a:lnSpc>
                        <a:spcAft>
                          <a:spcPts val="600"/>
                        </a:spcAft>
                        <a:buClr>
                          <a:srgbClr val="4F81BD"/>
                        </a:buClr>
                        <a:buFont typeface="Wingdings" panose="05000000000000000000" pitchFamily="2" charset="2"/>
                        <a:buNone/>
                      </a:pPr>
                      <a:r>
                        <a:rPr lang="pl-PL" sz="1400" b="1" kern="1200" dirty="0" smtClean="0">
                          <a:solidFill>
                            <a:schemeClr val="tx1"/>
                          </a:solidFill>
                          <a:latin typeface="+mn-lt"/>
                          <a:ea typeface="+mn-ea"/>
                          <a:cs typeface="+mn-cs"/>
                        </a:rPr>
                        <a:t>POWIĄZANIA</a:t>
                      </a:r>
                    </a:p>
                    <a:p>
                      <a:pPr marL="285750" lvl="0" indent="-285750">
                        <a:lnSpc>
                          <a:spcPct val="120000"/>
                        </a:lnSpc>
                        <a:spcAft>
                          <a:spcPts val="600"/>
                        </a:spcAft>
                        <a:buClr>
                          <a:srgbClr val="4F81BD"/>
                        </a:buClr>
                        <a:buFont typeface="Wingdings" panose="05000000000000000000" pitchFamily="2" charset="2"/>
                        <a:buChar char="Ø"/>
                      </a:pPr>
                      <a:r>
                        <a:rPr lang="pl-PL" sz="1200" kern="1200" baseline="0" dirty="0" smtClean="0">
                          <a:solidFill>
                            <a:schemeClr val="tx1"/>
                          </a:solidFill>
                          <a:latin typeface="+mn-lt"/>
                          <a:ea typeface="+mn-ea"/>
                          <a:cs typeface="+mn-cs"/>
                        </a:rPr>
                        <a:t>budowanie spójnej struktury osadniczej w oparciu o hierarchiczne powiązania funkcjonalno-przestrzenne</a:t>
                      </a:r>
                    </a:p>
                    <a:p>
                      <a:pPr marL="0" lvl="0" indent="0">
                        <a:lnSpc>
                          <a:spcPct val="120000"/>
                        </a:lnSpc>
                        <a:spcAft>
                          <a:spcPts val="600"/>
                        </a:spcAft>
                        <a:buClr>
                          <a:srgbClr val="4F81BD"/>
                        </a:buClr>
                        <a:buFont typeface="Wingdings" panose="05000000000000000000" pitchFamily="2" charset="2"/>
                        <a:buNone/>
                      </a:pPr>
                      <a:endParaRPr lang="pl-PL" sz="1400" b="1" dirty="0" smtClean="0">
                        <a:solidFill>
                          <a:schemeClr val="tx1"/>
                        </a:solidFill>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UKŁAD OSADNICZY WOJEWÓDZTWA LUBUSKIEGO</a:t>
                      </a:r>
                      <a:endParaRPr lang="pl-PL" sz="1200" b="1" i="1" dirty="0" smtClean="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2" name="Obraz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000" y="1699200"/>
            <a:ext cx="3812698" cy="4860000"/>
          </a:xfrm>
          <a:prstGeom prst="rect">
            <a:avLst/>
          </a:prstGeom>
        </p:spPr>
      </p:pic>
    </p:spTree>
    <p:extLst>
      <p:ext uri="{BB962C8B-B14F-4D97-AF65-F5344CB8AC3E}">
        <p14:creationId xmlns:p14="http://schemas.microsoft.com/office/powerpoint/2010/main" val="492871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950621548"/>
              </p:ext>
            </p:extLst>
          </p:nvPr>
        </p:nvGraphicFramePr>
        <p:xfrm>
          <a:off x="431540" y="1736812"/>
          <a:ext cx="4680000" cy="4788000"/>
        </p:xfrm>
        <a:graphic>
          <a:graphicData uri="http://schemas.openxmlformats.org/drawingml/2006/table">
            <a:tbl>
              <a:tblPr/>
              <a:tblGrid>
                <a:gridCol w="4680000"/>
              </a:tblGrid>
              <a:tr h="4788000">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ROZWÓJ GOSPODARCZY</a:t>
                      </a:r>
                    </a:p>
                    <a:p>
                      <a:pPr marL="285750" lvl="0" indent="-28575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latin typeface="+mn-lt"/>
                          <a:ea typeface="+mn-ea"/>
                          <a:cs typeface="+mn-cs"/>
                        </a:rPr>
                        <a:t>strefy intensywnego rozwoju obszarów specjalnych: rejon Gorzowa Wlkp., Zielonej Góry, Nowej Soli, Żary-Żagań</a:t>
                      </a:r>
                    </a:p>
                    <a:p>
                      <a:pPr marL="285750" lvl="0" indent="-28575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latin typeface="+mn-lt"/>
                          <a:ea typeface="+mn-ea"/>
                          <a:cs typeface="+mn-cs"/>
                        </a:rPr>
                        <a:t>rozwój stref ekonomicznych</a:t>
                      </a:r>
                    </a:p>
                    <a:p>
                      <a:pPr marL="285750" lvl="0" indent="-28575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latin typeface="+mn-lt"/>
                          <a:ea typeface="+mn-ea"/>
                          <a:cs typeface="+mn-cs"/>
                        </a:rPr>
                        <a:t>obszar predysponowany do rozwoju przemysłu górniczego</a:t>
                      </a:r>
                    </a:p>
                    <a:p>
                      <a:pPr marL="285750" lvl="0" indent="-28575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latin typeface="+mn-lt"/>
                          <a:ea typeface="+mn-ea"/>
                          <a:cs typeface="+mn-cs"/>
                        </a:rPr>
                        <a:t>obszary predysponowane do rozwoju infrastruktury transportu intermodalnego</a:t>
                      </a:r>
                    </a:p>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STREFY ROZWOJU TURYSTYKI</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rejon miejscowości Łagów, Świebodzin, Międzyrzecz, Lubniewice wraz z okolicznymi jeziorami</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rejon Pszczewa wraz z jeziorami</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rejon północny obejmujący miejscowości Gorzów Wlkp., Dobiegniew i Kostrzyn nad Odrą</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rejon Zielonej Góry, Nowej Soli i Sulechowa, nasycony obiektami należącymi do Szlaku Wina i Miodu</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rejon miast Żary, Żagań i Szprotawa</a:t>
                      </a:r>
                      <a:endParaRPr lang="pl-PL" sz="1200" b="0" kern="1200" baseline="0" dirty="0">
                        <a:solidFill>
                          <a:schemeClr val="tx1"/>
                        </a:solidFill>
                        <a:effectLst/>
                        <a:latin typeface="+mn-lt"/>
                        <a:ea typeface="+mn-ea"/>
                        <a:cs typeface="+mn-cs"/>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854400294"/>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STREFA EKONOMICZNO-GOSPODARCZA WOJEWÓDZTWA LUBUSKIEGO</a:t>
                      </a:r>
                      <a:endParaRPr lang="pl-PL" sz="1200" b="1" i="1" dirty="0" smtClean="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2" name="Obraz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000" y="1699200"/>
            <a:ext cx="3809744" cy="4860000"/>
          </a:xfrm>
          <a:prstGeom prst="rect">
            <a:avLst/>
          </a:prstGeom>
        </p:spPr>
      </p:pic>
    </p:spTree>
    <p:extLst>
      <p:ext uri="{BB962C8B-B14F-4D97-AF65-F5344CB8AC3E}">
        <p14:creationId xmlns:p14="http://schemas.microsoft.com/office/powerpoint/2010/main" val="1791242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755658209"/>
              </p:ext>
            </p:extLst>
          </p:nvPr>
        </p:nvGraphicFramePr>
        <p:xfrm>
          <a:off x="431540" y="1736812"/>
          <a:ext cx="4680000" cy="4788000"/>
        </p:xfrm>
        <a:graphic>
          <a:graphicData uri="http://schemas.openxmlformats.org/drawingml/2006/table">
            <a:tbl>
              <a:tblPr/>
              <a:tblGrid>
                <a:gridCol w="4680000"/>
              </a:tblGrid>
              <a:tr h="4788000">
                <a:tc>
                  <a:txBody>
                    <a:bodyPr/>
                    <a:lstStyle/>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dirty="0" smtClean="0">
                          <a:solidFill>
                            <a:schemeClr val="tx1"/>
                          </a:solidFill>
                        </a:rPr>
                        <a:t>KSZTAŁTOWNIANIE</a:t>
                      </a:r>
                      <a:r>
                        <a:rPr lang="pl-PL" sz="1400" b="1" baseline="0" dirty="0" smtClean="0">
                          <a:solidFill>
                            <a:schemeClr val="tx1"/>
                          </a:solidFill>
                        </a:rPr>
                        <a:t> </a:t>
                      </a:r>
                      <a:r>
                        <a:rPr lang="pl-PL" sz="1400" b="1" dirty="0" smtClean="0">
                          <a:solidFill>
                            <a:schemeClr val="tx1"/>
                          </a:solidFill>
                        </a:rPr>
                        <a:t>SYSTEMU PRZYRODNICZEGO</a:t>
                      </a:r>
                      <a:endParaRPr lang="pl-PL" sz="1400" b="1" baseline="0" dirty="0" smtClean="0">
                        <a:solidFill>
                          <a:schemeClr val="tx1"/>
                        </a:solidFill>
                      </a:endParaRPr>
                    </a:p>
                    <a:p>
                      <a:pPr marL="266700" marR="0" lvl="0" indent="-26670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b="0" kern="1200" baseline="0" dirty="0" smtClean="0">
                          <a:solidFill>
                            <a:schemeClr val="tx1"/>
                          </a:solidFill>
                          <a:effectLst/>
                          <a:latin typeface="+mn-lt"/>
                          <a:ea typeface="+mn-ea"/>
                          <a:cs typeface="+mn-cs"/>
                        </a:rPr>
                        <a:t>zachowanie integralności i spójności obszarów węzłowych, w tym obszarów objętych ochroną prawną, oraz zapewnienie drożności korytarzy ekologicznych wyznaczonych w ramach krajowej sieci ekologicznej </a:t>
                      </a: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dirty="0" smtClean="0">
                          <a:solidFill>
                            <a:schemeClr val="tx1"/>
                          </a:solidFill>
                        </a:rPr>
                        <a:t>OCHRONA ZASOBÓW WÓD</a:t>
                      </a:r>
                      <a:endParaRPr lang="pl-PL" sz="1400" b="1" baseline="0" dirty="0" smtClean="0">
                        <a:solidFill>
                          <a:schemeClr val="tx1"/>
                        </a:solidFill>
                      </a:endParaRPr>
                    </a:p>
                    <a:p>
                      <a:pPr marL="266700" marR="0" lvl="0" indent="-26670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zrównoważone i zintegrowane zarządzanie zasobami wód w układzie </a:t>
                      </a:r>
                      <a:r>
                        <a:rPr lang="pl-PL" sz="1200" kern="1200" dirty="0" err="1" smtClean="0">
                          <a:solidFill>
                            <a:schemeClr val="tx1"/>
                          </a:solidFill>
                          <a:latin typeface="+mn-lt"/>
                          <a:ea typeface="+mn-ea"/>
                          <a:cs typeface="+mn-cs"/>
                        </a:rPr>
                        <a:t>zlewniowym</a:t>
                      </a:r>
                      <a:endParaRPr lang="pl-PL" sz="1200" kern="1200" dirty="0" smtClean="0">
                        <a:solidFill>
                          <a:schemeClr val="tx1"/>
                        </a:solidFill>
                        <a:latin typeface="+mn-lt"/>
                        <a:ea typeface="+mn-ea"/>
                        <a:cs typeface="+mn-cs"/>
                      </a:endParaRPr>
                    </a:p>
                    <a:p>
                      <a:pPr marL="266700" marR="0" lvl="0" indent="-26670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uwzględnienie projektowanych obszarów ochronnych GZWP</a:t>
                      </a: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dirty="0" smtClean="0">
                          <a:solidFill>
                            <a:schemeClr val="tx1"/>
                          </a:solidFill>
                        </a:rPr>
                        <a:t>RACJONALNA GOSPODODARKA</a:t>
                      </a:r>
                      <a:r>
                        <a:rPr lang="pl-PL" sz="1400" b="1" baseline="0" dirty="0" smtClean="0">
                          <a:solidFill>
                            <a:schemeClr val="tx1"/>
                          </a:solidFill>
                        </a:rPr>
                        <a:t> ZASOBAMI ZŁÓŻ KOPALIN</a:t>
                      </a:r>
                      <a:endParaRPr lang="pl-PL" sz="1400" b="1" dirty="0" smtClean="0">
                        <a:solidFill>
                          <a:schemeClr val="tx1"/>
                        </a:solidFill>
                      </a:endParaRPr>
                    </a:p>
                    <a:p>
                      <a:pPr marL="266700" marR="0" lvl="0" indent="-26670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200" kern="1200" dirty="0" smtClean="0">
                          <a:solidFill>
                            <a:schemeClr val="tx1"/>
                          </a:solidFill>
                          <a:latin typeface="+mn-lt"/>
                          <a:ea typeface="+mn-ea"/>
                          <a:cs typeface="+mn-cs"/>
                        </a:rPr>
                        <a:t>wskazanie złóż wymagających szczególnej ochrony:</a:t>
                      </a:r>
                    </a:p>
                    <a:p>
                      <a:pPr marL="714375" marR="0" lvl="1" indent="-171450" algn="l" defTabSz="914400" rtl="0" eaLnBrk="1" fontAlgn="auto" latinLnBrk="0" hangingPunct="1">
                        <a:lnSpc>
                          <a:spcPct val="120000"/>
                        </a:lnSpc>
                        <a:spcBef>
                          <a:spcPts val="0"/>
                        </a:spcBef>
                        <a:spcAft>
                          <a:spcPts val="600"/>
                        </a:spcAft>
                        <a:buClr>
                          <a:srgbClr val="4F81BD"/>
                        </a:buClr>
                        <a:buSzTx/>
                        <a:buFont typeface="Arial" panose="020B0604020202020204" pitchFamily="34" charset="0"/>
                        <a:buChar char="•"/>
                        <a:tabLst/>
                        <a:defRPr/>
                      </a:pPr>
                      <a:r>
                        <a:rPr lang="pl-PL" sz="1200" kern="1200" dirty="0" smtClean="0">
                          <a:solidFill>
                            <a:schemeClr val="tx1"/>
                          </a:solidFill>
                          <a:latin typeface="+mn-lt"/>
                          <a:ea typeface="+mn-ea"/>
                          <a:cs typeface="+mn-cs"/>
                        </a:rPr>
                        <a:t>ropa naftowa i gaz ziemny: Babimost, Gryżyna</a:t>
                      </a:r>
                    </a:p>
                    <a:p>
                      <a:pPr marL="714375" marR="0" lvl="1" indent="-171450" algn="l" defTabSz="914400" rtl="0" eaLnBrk="1" fontAlgn="auto" latinLnBrk="0" hangingPunct="1">
                        <a:lnSpc>
                          <a:spcPct val="120000"/>
                        </a:lnSpc>
                        <a:spcBef>
                          <a:spcPts val="0"/>
                        </a:spcBef>
                        <a:spcAft>
                          <a:spcPts val="600"/>
                        </a:spcAft>
                        <a:buClr>
                          <a:srgbClr val="4F81BD"/>
                        </a:buClr>
                        <a:buSzTx/>
                        <a:buFont typeface="Arial" panose="020B0604020202020204" pitchFamily="34" charset="0"/>
                        <a:buChar char="•"/>
                        <a:tabLst/>
                        <a:defRPr/>
                      </a:pPr>
                      <a:r>
                        <a:rPr lang="pl-PL" sz="1200" kern="1200" dirty="0" smtClean="0">
                          <a:solidFill>
                            <a:schemeClr val="tx1"/>
                          </a:solidFill>
                          <a:latin typeface="+mn-lt"/>
                          <a:ea typeface="+mn-ea"/>
                          <a:cs typeface="+mn-cs"/>
                        </a:rPr>
                        <a:t>węgiel brunatny: Babina-Żarki, Gubin, Gubin 1, Gubin 2,                </a:t>
                      </a:r>
                      <a:r>
                        <a:rPr lang="pl-PL" sz="1200" kern="1200" dirty="0" err="1" smtClean="0">
                          <a:solidFill>
                            <a:schemeClr val="tx1"/>
                          </a:solidFill>
                          <a:latin typeface="+mn-lt"/>
                          <a:ea typeface="+mn-ea"/>
                          <a:cs typeface="+mn-cs"/>
                        </a:rPr>
                        <a:t>Gubin-Zasieki-Brody</a:t>
                      </a:r>
                      <a:endParaRPr lang="pl-PL" sz="1200" kern="1200" dirty="0" smtClean="0">
                        <a:solidFill>
                          <a:schemeClr val="tx1"/>
                        </a:solidFill>
                        <a:latin typeface="+mn-lt"/>
                        <a:ea typeface="+mn-ea"/>
                        <a:cs typeface="+mn-cs"/>
                      </a:endParaRP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dirty="0" smtClean="0">
                          <a:solidFill>
                            <a:schemeClr val="tx1"/>
                          </a:solidFill>
                        </a:rPr>
                        <a:t>POPRAWA JAKOŚCI POWIETRZA I OCHRONA PRZED HAŁASEM</a:t>
                      </a:r>
                      <a:endParaRPr lang="pl-PL" sz="1400" b="1" baseline="0" dirty="0" smtClean="0">
                        <a:solidFill>
                          <a:schemeClr val="tx1"/>
                        </a:solidFill>
                      </a:endParaRP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endParaRPr lang="pl-PL" sz="1200" kern="1200" dirty="0" smtClean="0">
                        <a:solidFill>
                          <a:schemeClr val="tx1"/>
                        </a:solidFill>
                        <a:latin typeface="+mn-lt"/>
                        <a:ea typeface="+mn-ea"/>
                        <a:cs typeface="+mn-cs"/>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099819834"/>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SYSTEM</a:t>
                      </a:r>
                      <a:r>
                        <a:rPr lang="pl-PL" sz="1200" b="1" i="0" baseline="0" dirty="0" smtClean="0">
                          <a:solidFill>
                            <a:schemeClr val="lt1"/>
                          </a:solidFill>
                          <a:effectLst/>
                          <a:latin typeface="+mn-lt"/>
                          <a:ea typeface="+mn-ea"/>
                        </a:rPr>
                        <a:t> PRZYRODNICZY</a:t>
                      </a:r>
                      <a:r>
                        <a:rPr lang="pl-PL" sz="1200" b="1" i="0" dirty="0" smtClean="0">
                          <a:solidFill>
                            <a:schemeClr val="lt1"/>
                          </a:solidFill>
                          <a:effectLst/>
                          <a:latin typeface="+mn-lt"/>
                          <a:ea typeface="+mn-ea"/>
                        </a:rPr>
                        <a:t> WOJEWÓDZTWA LUBUSKIEGO</a:t>
                      </a:r>
                      <a:endParaRPr lang="pl-PL" sz="1200" b="1" i="1" dirty="0" smtClean="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2" name="Obraz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060" y="1699200"/>
            <a:ext cx="3809744" cy="4860000"/>
          </a:xfrm>
          <a:prstGeom prst="rect">
            <a:avLst/>
          </a:prstGeom>
        </p:spPr>
      </p:pic>
    </p:spTree>
    <p:extLst>
      <p:ext uri="{BB962C8B-B14F-4D97-AF65-F5344CB8AC3E}">
        <p14:creationId xmlns:p14="http://schemas.microsoft.com/office/powerpoint/2010/main" val="2276920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519371964"/>
              </p:ext>
            </p:extLst>
          </p:nvPr>
        </p:nvGraphicFramePr>
        <p:xfrm>
          <a:off x="431540" y="1736812"/>
          <a:ext cx="4680000" cy="4926775"/>
        </p:xfrm>
        <a:graphic>
          <a:graphicData uri="http://schemas.openxmlformats.org/drawingml/2006/table">
            <a:tbl>
              <a:tblPr/>
              <a:tblGrid>
                <a:gridCol w="4680000"/>
              </a:tblGrid>
              <a:tr h="4788000">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DROGI</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dokończenie budowy drogi ekspresowej S3</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przebudowa drogi krajowej nr 18 do parametrów autostrady</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budowa obwodnic: Kostrzyn nad Odrą, Krosno Odrzańskie, Strzelce</a:t>
                      </a:r>
                      <a:br>
                        <a:rPr lang="pl-PL" sz="1200" b="0" baseline="0" dirty="0" smtClean="0">
                          <a:solidFill>
                            <a:schemeClr val="tx1"/>
                          </a:solidFill>
                        </a:rPr>
                      </a:br>
                      <a:r>
                        <a:rPr lang="pl-PL" sz="1200" b="0" baseline="0" dirty="0" smtClean="0">
                          <a:solidFill>
                            <a:schemeClr val="tx1"/>
                          </a:solidFill>
                        </a:rPr>
                        <a:t>Krajeńskie, Kargowa, Nowogród Bobrzański</a:t>
                      </a:r>
                      <a:endParaRPr lang="pl-PL" sz="1400" b="1" baseline="0"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KOLEJ</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wariantowe przebiegi Kolei Dużych Prędkości: Gorzów Wlkp., </a:t>
                      </a:r>
                      <a:br>
                        <a:rPr lang="pl-PL" sz="1200" b="0" baseline="0" dirty="0" smtClean="0">
                          <a:solidFill>
                            <a:schemeClr val="tx1"/>
                          </a:solidFill>
                        </a:rPr>
                      </a:br>
                      <a:r>
                        <a:rPr lang="pl-PL" sz="1200" b="0" baseline="0" dirty="0" smtClean="0">
                          <a:solidFill>
                            <a:schemeClr val="tx1"/>
                          </a:solidFill>
                        </a:rPr>
                        <a:t>wzdłuż A2, Zielona Góra</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proponowana linia kolei regionalnej</a:t>
                      </a:r>
                    </a:p>
                    <a:p>
                      <a:pPr marL="285750" lvl="0" indent="-285750">
                        <a:lnSpc>
                          <a:spcPct val="120000"/>
                        </a:lnSpc>
                        <a:spcAft>
                          <a:spcPts val="600"/>
                        </a:spcAft>
                        <a:buClr>
                          <a:srgbClr val="4F81BD"/>
                        </a:buClr>
                        <a:buFont typeface="Wingdings" panose="05000000000000000000" pitchFamily="2" charset="2"/>
                        <a:buChar char="Ø"/>
                      </a:pPr>
                      <a:r>
                        <a:rPr lang="pl-PL" sz="1200" b="0" baseline="0" dirty="0" smtClean="0">
                          <a:solidFill>
                            <a:schemeClr val="tx1"/>
                          </a:solidFill>
                        </a:rPr>
                        <a:t>proponowane przywrócenie ruchu pociągów</a:t>
                      </a:r>
                      <a:endParaRPr lang="pl-PL" sz="1400" b="1" baseline="0"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LOTNISKO</a:t>
                      </a:r>
                    </a:p>
                    <a:p>
                      <a:pPr marL="285750" lvl="0" indent="-285750">
                        <a:lnSpc>
                          <a:spcPct val="100000"/>
                        </a:lnSpc>
                        <a:spcAft>
                          <a:spcPts val="600"/>
                        </a:spcAft>
                        <a:buClr>
                          <a:srgbClr val="4F81BD"/>
                        </a:buClr>
                        <a:buFont typeface="Wingdings" panose="05000000000000000000" pitchFamily="2" charset="2"/>
                        <a:buChar char="Ø"/>
                      </a:pPr>
                      <a:r>
                        <a:rPr lang="pl-PL" sz="1200" b="0" kern="1200" dirty="0" smtClean="0">
                          <a:solidFill>
                            <a:schemeClr val="tx1"/>
                          </a:solidFill>
                          <a:effectLst/>
                          <a:latin typeface="+mn-lt"/>
                          <a:ea typeface="+mn-ea"/>
                          <a:cs typeface="+mn-cs"/>
                        </a:rPr>
                        <a:t>Port</a:t>
                      </a:r>
                      <a:r>
                        <a:rPr lang="pl-PL" sz="1200" b="0" kern="1200" baseline="0" dirty="0" smtClean="0">
                          <a:solidFill>
                            <a:schemeClr val="tx1"/>
                          </a:solidFill>
                          <a:effectLst/>
                          <a:latin typeface="+mn-lt"/>
                          <a:ea typeface="+mn-ea"/>
                          <a:cs typeface="+mn-cs"/>
                        </a:rPr>
                        <a:t> Lotniczy Zielona Góra/Babimost</a:t>
                      </a:r>
                    </a:p>
                    <a:p>
                      <a:pPr marL="714375" lvl="1" indent="-171450">
                        <a:lnSpc>
                          <a:spcPct val="100000"/>
                        </a:lnSpc>
                        <a:spcAft>
                          <a:spcPts val="600"/>
                        </a:spcAft>
                        <a:buClr>
                          <a:srgbClr val="4F81BD"/>
                        </a:buClr>
                        <a:buFont typeface="Arial" panose="020B0604020202020204" pitchFamily="34" charset="0"/>
                        <a:buChar char="•"/>
                      </a:pPr>
                      <a:r>
                        <a:rPr lang="pl-PL" sz="1200" b="0" kern="1200" dirty="0" smtClean="0">
                          <a:solidFill>
                            <a:schemeClr val="tx1"/>
                          </a:solidFill>
                          <a:effectLst/>
                          <a:latin typeface="+mn-lt"/>
                          <a:ea typeface="+mn-ea"/>
                          <a:cs typeface="+mn-cs"/>
                        </a:rPr>
                        <a:t>rozbudowa infrastruktury technicznej</a:t>
                      </a:r>
                    </a:p>
                    <a:p>
                      <a:pPr marL="714375" lvl="1" indent="-171450">
                        <a:lnSpc>
                          <a:spcPct val="100000"/>
                        </a:lnSpc>
                        <a:spcAft>
                          <a:spcPts val="600"/>
                        </a:spcAft>
                        <a:buClr>
                          <a:srgbClr val="4F81BD"/>
                        </a:buClr>
                        <a:buFont typeface="Arial" panose="020B0604020202020204" pitchFamily="34" charset="0"/>
                        <a:buChar char="•"/>
                      </a:pPr>
                      <a:r>
                        <a:rPr lang="pl-PL" sz="1200" b="0" kern="1200" baseline="0" dirty="0" smtClean="0">
                          <a:solidFill>
                            <a:schemeClr val="tx1"/>
                          </a:solidFill>
                          <a:effectLst/>
                          <a:latin typeface="+mn-lt"/>
                          <a:ea typeface="+mn-ea"/>
                          <a:cs typeface="+mn-cs"/>
                        </a:rPr>
                        <a:t>przywrócenie obsługi ruchu towarowego</a:t>
                      </a:r>
                    </a:p>
                    <a:p>
                      <a:pPr marL="714375" lvl="1" indent="-171450">
                        <a:lnSpc>
                          <a:spcPct val="100000"/>
                        </a:lnSpc>
                        <a:spcAft>
                          <a:spcPts val="600"/>
                        </a:spcAft>
                        <a:buClr>
                          <a:srgbClr val="4F81BD"/>
                        </a:buClr>
                        <a:buFont typeface="Arial" panose="020B0604020202020204" pitchFamily="34" charset="0"/>
                        <a:buChar char="•"/>
                      </a:pPr>
                      <a:r>
                        <a:rPr lang="pl-PL" sz="1200" b="0" kern="1200" dirty="0" smtClean="0">
                          <a:solidFill>
                            <a:schemeClr val="tx1"/>
                          </a:solidFill>
                          <a:effectLst/>
                          <a:latin typeface="+mn-lt"/>
                          <a:ea typeface="+mn-ea"/>
                          <a:cs typeface="+mn-cs"/>
                        </a:rPr>
                        <a:t>poprawa drogowej i kolejowej dostępności komunikacyjnej</a:t>
                      </a:r>
                    </a:p>
                    <a:p>
                      <a:pPr marL="285750" lvl="0" indent="-285750">
                        <a:lnSpc>
                          <a:spcPct val="10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rozwój </a:t>
                      </a:r>
                      <a:r>
                        <a:rPr lang="pl-PL" sz="1200" b="0" kern="1200" dirty="0" smtClean="0">
                          <a:solidFill>
                            <a:schemeClr val="tx1"/>
                          </a:solidFill>
                          <a:effectLst/>
                          <a:latin typeface="+mn-lt"/>
                          <a:ea typeface="+mn-ea"/>
                          <a:cs typeface="+mn-cs"/>
                        </a:rPr>
                        <a:t>wielofunkcyjnych lokalnych lotnisk –</a:t>
                      </a:r>
                      <a:br>
                        <a:rPr lang="pl-PL" sz="1200" b="0" kern="1200" dirty="0" smtClean="0">
                          <a:solidFill>
                            <a:schemeClr val="tx1"/>
                          </a:solidFill>
                          <a:effectLst/>
                          <a:latin typeface="+mn-lt"/>
                          <a:ea typeface="+mn-ea"/>
                          <a:cs typeface="+mn-cs"/>
                        </a:rPr>
                      </a:br>
                      <a:r>
                        <a:rPr lang="pl-PL" sz="1200" b="0" kern="1200" dirty="0" smtClean="0">
                          <a:solidFill>
                            <a:schemeClr val="tx1"/>
                          </a:solidFill>
                          <a:effectLst/>
                          <a:latin typeface="+mn-lt"/>
                          <a:ea typeface="+mn-ea"/>
                          <a:cs typeface="+mn-cs"/>
                        </a:rPr>
                        <a:t>m.in. Zielona Góra/Przylep</a:t>
                      </a:r>
                      <a:endParaRPr lang="pl-PL" sz="1400" b="1" baseline="0"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endParaRPr lang="pl-PL" sz="1400" b="1" dirty="0" smtClean="0">
                        <a:solidFill>
                          <a:schemeClr val="tx1"/>
                        </a:solidFill>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UKŁAD KOMUNIKACYJNY WOJEWÓDZTWA LUBUSKIEGO</a:t>
                      </a:r>
                      <a:endParaRPr lang="pl-PL" sz="1200" b="1" i="1" dirty="0" smtClean="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3" name="Obraz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12000" y="1699200"/>
            <a:ext cx="3808473" cy="4860000"/>
          </a:xfrm>
          <a:prstGeom prst="rect">
            <a:avLst/>
          </a:prstGeom>
        </p:spPr>
      </p:pic>
    </p:spTree>
    <p:extLst>
      <p:ext uri="{BB962C8B-B14F-4D97-AF65-F5344CB8AC3E}">
        <p14:creationId xmlns:p14="http://schemas.microsoft.com/office/powerpoint/2010/main" val="5281258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641782373"/>
              </p:ext>
            </p:extLst>
          </p:nvPr>
        </p:nvGraphicFramePr>
        <p:xfrm>
          <a:off x="431540" y="1736812"/>
          <a:ext cx="4680520" cy="4752528"/>
        </p:xfrm>
        <a:graphic>
          <a:graphicData uri="http://schemas.openxmlformats.org/drawingml/2006/table">
            <a:tbl>
              <a:tblPr/>
              <a:tblGrid>
                <a:gridCol w="4680520"/>
              </a:tblGrid>
              <a:tr h="4752528">
                <a:tc>
                  <a:txBody>
                    <a:bodyPr/>
                    <a:lstStyle/>
                    <a:p>
                      <a:pPr marL="0" lvl="0" indent="0">
                        <a:lnSpc>
                          <a:spcPct val="120000"/>
                        </a:lnSpc>
                        <a:spcAft>
                          <a:spcPts val="600"/>
                        </a:spcAft>
                        <a:buClr>
                          <a:srgbClr val="4F81BD"/>
                        </a:buClr>
                        <a:buFont typeface="Wingdings" panose="05000000000000000000" pitchFamily="2" charset="2"/>
                        <a:buNone/>
                      </a:pPr>
                      <a:r>
                        <a:rPr lang="pl-PL" sz="1400" b="1" kern="1200" dirty="0" smtClean="0">
                          <a:solidFill>
                            <a:schemeClr val="tx1"/>
                          </a:solidFill>
                          <a:latin typeface="+mn-lt"/>
                          <a:ea typeface="+mn-ea"/>
                          <a:cs typeface="+mn-cs"/>
                        </a:rPr>
                        <a:t>KOMPLEKS</a:t>
                      </a:r>
                      <a:r>
                        <a:rPr lang="pl-PL" sz="1400" b="1" kern="1200" baseline="0" dirty="0" smtClean="0">
                          <a:solidFill>
                            <a:schemeClr val="tx1"/>
                          </a:solidFill>
                          <a:latin typeface="+mn-lt"/>
                          <a:ea typeface="+mn-ea"/>
                          <a:cs typeface="+mn-cs"/>
                        </a:rPr>
                        <a:t> WYDOBYWCZO-ENERGETYCZNY GUBIN-BRODY</a:t>
                      </a:r>
                      <a:endParaRPr lang="pl-PL" sz="1400" b="1" kern="1200" dirty="0" smtClean="0">
                        <a:solidFill>
                          <a:schemeClr val="tx1"/>
                        </a:solidFill>
                        <a:latin typeface="+mn-lt"/>
                        <a:ea typeface="+mn-ea"/>
                        <a:cs typeface="+mn-cs"/>
                      </a:endParaRPr>
                    </a:p>
                    <a:p>
                      <a:pPr marL="285750" lvl="0" indent="-285750">
                        <a:lnSpc>
                          <a:spcPct val="120000"/>
                        </a:lnSpc>
                        <a:spcAft>
                          <a:spcPts val="600"/>
                        </a:spcAft>
                        <a:buClr>
                          <a:srgbClr val="4F81BD"/>
                        </a:buClr>
                        <a:buFont typeface="Wingdings" panose="05000000000000000000" pitchFamily="2" charset="2"/>
                        <a:buChar char="Ø"/>
                      </a:pPr>
                      <a:r>
                        <a:rPr lang="pl-PL" sz="1200" b="0" kern="1200" dirty="0" smtClean="0">
                          <a:solidFill>
                            <a:schemeClr val="tx1"/>
                          </a:solidFill>
                          <a:latin typeface="+mn-lt"/>
                          <a:ea typeface="+mn-ea"/>
                          <a:cs typeface="+mn-cs"/>
                        </a:rPr>
                        <a:t>obszar projektowanej kopalni węgla brunatnego</a:t>
                      </a:r>
                      <a:r>
                        <a:rPr lang="pl-PL" sz="1200" b="0" kern="1200" baseline="0" dirty="0" smtClean="0">
                          <a:solidFill>
                            <a:schemeClr val="tx1"/>
                          </a:solidFill>
                          <a:latin typeface="+mn-lt"/>
                          <a:ea typeface="+mn-ea"/>
                          <a:cs typeface="+mn-cs"/>
                        </a:rPr>
                        <a:t> </a:t>
                      </a:r>
                      <a:r>
                        <a:rPr lang="pl-PL" sz="1200" b="0" kern="1200" dirty="0" smtClean="0">
                          <a:solidFill>
                            <a:schemeClr val="tx1"/>
                          </a:solidFill>
                          <a:latin typeface="+mn-lt"/>
                          <a:ea typeface="+mn-ea"/>
                          <a:cs typeface="+mn-cs"/>
                        </a:rPr>
                        <a:t>na złożu Gubin 2</a:t>
                      </a:r>
                    </a:p>
                    <a:p>
                      <a:pPr marL="285750" lvl="0" indent="-285750">
                        <a:lnSpc>
                          <a:spcPct val="120000"/>
                        </a:lnSpc>
                        <a:spcAft>
                          <a:spcPts val="600"/>
                        </a:spcAft>
                        <a:buClr>
                          <a:srgbClr val="4F81BD"/>
                        </a:buClr>
                        <a:buFont typeface="Wingdings" panose="05000000000000000000" pitchFamily="2" charset="2"/>
                        <a:buChar char="Ø"/>
                      </a:pPr>
                      <a:r>
                        <a:rPr lang="pl-PL" sz="1200" b="0" kern="1200" dirty="0" smtClean="0">
                          <a:solidFill>
                            <a:schemeClr val="tx1"/>
                          </a:solidFill>
                          <a:latin typeface="+mn-lt"/>
                          <a:ea typeface="+mn-ea"/>
                          <a:cs typeface="+mn-cs"/>
                        </a:rPr>
                        <a:t>budowa</a:t>
                      </a:r>
                      <a:r>
                        <a:rPr lang="pl-PL" sz="1200" b="0" kern="1200" baseline="0" dirty="0" smtClean="0">
                          <a:solidFill>
                            <a:schemeClr val="tx1"/>
                          </a:solidFill>
                          <a:latin typeface="+mn-lt"/>
                          <a:ea typeface="+mn-ea"/>
                          <a:cs typeface="+mn-cs"/>
                        </a:rPr>
                        <a:t> elektrowni</a:t>
                      </a:r>
                    </a:p>
                    <a:p>
                      <a:pPr marL="285750" lvl="0" indent="-28575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latin typeface="+mn-lt"/>
                          <a:ea typeface="+mn-ea"/>
                          <a:cs typeface="+mn-cs"/>
                        </a:rPr>
                        <a:t>budowa stacji elektroenergetycznej i rozbudowa sieci elektroenergetycznej najwyższych napięć (400 kV)</a:t>
                      </a:r>
                      <a:endParaRPr lang="pl-PL" sz="1200" b="1"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endParaRPr lang="pl-PL" sz="1200" b="0" kern="1200" dirty="0" smtClean="0">
                        <a:solidFill>
                          <a:schemeClr val="tx1"/>
                        </a:solidFill>
                        <a:effectLst/>
                        <a:latin typeface="+mn-lt"/>
                        <a:ea typeface="+mn-ea"/>
                        <a:cs typeface="+mn-cs"/>
                      </a:endParaRPr>
                    </a:p>
                    <a:p>
                      <a:pPr marL="0" lvl="0" indent="0" algn="l" defTabSz="914400" rtl="0" eaLnBrk="1" latinLnBrk="0" hangingPunct="1">
                        <a:lnSpc>
                          <a:spcPct val="120000"/>
                        </a:lnSpc>
                        <a:spcAft>
                          <a:spcPts val="600"/>
                        </a:spcAft>
                        <a:buClr>
                          <a:srgbClr val="4F81BD"/>
                        </a:buClr>
                        <a:buFont typeface="Wingdings" panose="05000000000000000000" pitchFamily="2" charset="2"/>
                        <a:buNone/>
                      </a:pPr>
                      <a:r>
                        <a:rPr lang="pl-PL" sz="1400" b="1" kern="1200" dirty="0" smtClean="0">
                          <a:solidFill>
                            <a:schemeClr val="tx1"/>
                          </a:solidFill>
                          <a:latin typeface="+mn-lt"/>
                          <a:ea typeface="+mn-ea"/>
                          <a:cs typeface="+mn-cs"/>
                        </a:rPr>
                        <a:t>INWESTYCJE W ZAKRESIE:</a:t>
                      </a:r>
                    </a:p>
                    <a:p>
                      <a:pPr marL="266700" lvl="0" indent="-26670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energetyki i OZE</a:t>
                      </a:r>
                    </a:p>
                    <a:p>
                      <a:pPr marL="266700" lvl="0" indent="-26670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gazownictwa</a:t>
                      </a:r>
                    </a:p>
                    <a:p>
                      <a:pPr marL="266700" lvl="0" indent="-266700">
                        <a:lnSpc>
                          <a:spcPct val="120000"/>
                        </a:lnSpc>
                        <a:spcAft>
                          <a:spcPts val="600"/>
                        </a:spcAft>
                        <a:buClr>
                          <a:srgbClr val="4F81BD"/>
                        </a:buClr>
                        <a:buFont typeface="Wingdings" panose="05000000000000000000" pitchFamily="2" charset="2"/>
                        <a:buChar char="Ø"/>
                      </a:pPr>
                      <a:r>
                        <a:rPr lang="pl-PL" sz="1200" b="0" kern="1200" dirty="0" smtClean="0">
                          <a:solidFill>
                            <a:schemeClr val="tx1"/>
                          </a:solidFill>
                          <a:effectLst/>
                          <a:latin typeface="+mn-lt"/>
                          <a:ea typeface="+mn-ea"/>
                          <a:cs typeface="+mn-cs"/>
                        </a:rPr>
                        <a:t>ciepłownictwa</a:t>
                      </a:r>
                    </a:p>
                    <a:p>
                      <a:pPr marL="266700" lvl="0" indent="-266700">
                        <a:lnSpc>
                          <a:spcPct val="120000"/>
                        </a:lnSpc>
                        <a:spcAft>
                          <a:spcPts val="600"/>
                        </a:spcAft>
                        <a:buClr>
                          <a:srgbClr val="4F81BD"/>
                        </a:buClr>
                        <a:buFont typeface="Wingdings" panose="05000000000000000000" pitchFamily="2" charset="2"/>
                        <a:buChar char="Ø"/>
                      </a:pPr>
                      <a:r>
                        <a:rPr lang="pl-PL" sz="1200" b="0" kern="1200" dirty="0" smtClean="0">
                          <a:solidFill>
                            <a:schemeClr val="tx1"/>
                          </a:solidFill>
                          <a:effectLst/>
                          <a:latin typeface="+mn-lt"/>
                          <a:ea typeface="+mn-ea"/>
                          <a:cs typeface="+mn-cs"/>
                        </a:rPr>
                        <a:t>gospodarki</a:t>
                      </a:r>
                      <a:r>
                        <a:rPr lang="pl-PL" sz="1200" b="0" kern="1200" baseline="0" dirty="0" smtClean="0">
                          <a:solidFill>
                            <a:schemeClr val="tx1"/>
                          </a:solidFill>
                          <a:effectLst/>
                          <a:latin typeface="+mn-lt"/>
                          <a:ea typeface="+mn-ea"/>
                          <a:cs typeface="+mn-cs"/>
                        </a:rPr>
                        <a:t> odpadami</a:t>
                      </a:r>
                    </a:p>
                    <a:p>
                      <a:pPr marL="266700" lvl="0" indent="-266700">
                        <a:lnSpc>
                          <a:spcPct val="120000"/>
                        </a:lnSpc>
                        <a:spcAft>
                          <a:spcPts val="600"/>
                        </a:spcAft>
                        <a:buClr>
                          <a:srgbClr val="4F81BD"/>
                        </a:buClr>
                        <a:buFont typeface="Wingdings" panose="05000000000000000000" pitchFamily="2" charset="2"/>
                        <a:buChar char="Ø"/>
                      </a:pPr>
                      <a:r>
                        <a:rPr lang="pl-PL" sz="1200" b="0" kern="1200" baseline="0" dirty="0" smtClean="0">
                          <a:solidFill>
                            <a:schemeClr val="tx1"/>
                          </a:solidFill>
                          <a:effectLst/>
                          <a:latin typeface="+mn-lt"/>
                          <a:ea typeface="+mn-ea"/>
                          <a:cs typeface="+mn-cs"/>
                        </a:rPr>
                        <a:t>gospodarki wodnej i ściekowej</a:t>
                      </a:r>
                      <a:endParaRPr lang="pl-PL" sz="1400" b="1" kern="1200" dirty="0" smtClean="0">
                        <a:solidFill>
                          <a:schemeClr val="tx1"/>
                        </a:solidFill>
                        <a:latin typeface="+mn-lt"/>
                        <a:ea typeface="+mn-ea"/>
                        <a:cs typeface="+mn-cs"/>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INFRASTRUKTURA TECHNICZNA WOJEWÓDZTWA LUBUSKIEGO</a:t>
                      </a:r>
                      <a:endParaRPr lang="pl-PL" sz="1200" b="1" i="1" dirty="0" smtClean="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3" name="Obraz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000" y="1699200"/>
            <a:ext cx="3809744" cy="4860000"/>
          </a:xfrm>
          <a:prstGeom prst="rect">
            <a:avLst/>
          </a:prstGeom>
        </p:spPr>
      </p:pic>
    </p:spTree>
    <p:extLst>
      <p:ext uri="{BB962C8B-B14F-4D97-AF65-F5344CB8AC3E}">
        <p14:creationId xmlns:p14="http://schemas.microsoft.com/office/powerpoint/2010/main" val="1378249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SYNTEZA</a:t>
                      </a:r>
                      <a:r>
                        <a:rPr lang="pl-PL" sz="1200" b="1" i="0" baseline="0" dirty="0" smtClean="0">
                          <a:solidFill>
                            <a:schemeClr val="lt1"/>
                          </a:solidFill>
                          <a:effectLst/>
                          <a:latin typeface="+mn-lt"/>
                          <a:ea typeface="+mn-ea"/>
                        </a:rPr>
                        <a:t> KIERUNKÓW ZAGOSPODAROWANIA PRZESTRZENNEGO</a:t>
                      </a:r>
                      <a:br>
                        <a:rPr lang="pl-PL" sz="1200" b="1" i="0" baseline="0" dirty="0" smtClean="0">
                          <a:solidFill>
                            <a:schemeClr val="lt1"/>
                          </a:solidFill>
                          <a:effectLst/>
                          <a:latin typeface="+mn-lt"/>
                          <a:ea typeface="+mn-ea"/>
                        </a:rPr>
                      </a:br>
                      <a:r>
                        <a:rPr lang="pl-PL" sz="1200" b="1" i="0" baseline="0" dirty="0" smtClean="0">
                          <a:solidFill>
                            <a:schemeClr val="lt1"/>
                          </a:solidFill>
                          <a:effectLst/>
                          <a:latin typeface="+mn-lt"/>
                          <a:ea typeface="+mn-ea"/>
                        </a:rPr>
                        <a:t>WOJEWÓDZTWA LUBUSKIEGO</a:t>
                      </a:r>
                      <a:endParaRPr lang="pl-PL" sz="1200" b="1" i="1" dirty="0" smtClean="0">
                        <a:solidFill>
                          <a:srgbClr val="FF0000"/>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3" name="Obraz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29533" y="1664804"/>
            <a:ext cx="3286740" cy="4860000"/>
          </a:xfrm>
          <a:prstGeom prst="rect">
            <a:avLst/>
          </a:prstGeom>
        </p:spPr>
      </p:pic>
    </p:spTree>
    <p:extLst>
      <p:ext uri="{BB962C8B-B14F-4D97-AF65-F5344CB8AC3E}">
        <p14:creationId xmlns:p14="http://schemas.microsoft.com/office/powerpoint/2010/main" val="3467924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352759454"/>
              </p:ext>
            </p:extLst>
          </p:nvPr>
        </p:nvGraphicFramePr>
        <p:xfrm>
          <a:off x="431540" y="1736812"/>
          <a:ext cx="8280920" cy="4594609"/>
        </p:xfrm>
        <a:graphic>
          <a:graphicData uri="http://schemas.openxmlformats.org/drawingml/2006/table">
            <a:tbl>
              <a:tblPr/>
              <a:tblGrid>
                <a:gridCol w="8280920"/>
              </a:tblGrid>
              <a:tr h="4594609">
                <a:tc>
                  <a:txBody>
                    <a:bodyPr/>
                    <a:lstStyle/>
                    <a:p>
                      <a:pPr marL="285750" lvl="0" indent="-285750">
                        <a:lnSpc>
                          <a:spcPct val="120000"/>
                        </a:lnSpc>
                        <a:spcAft>
                          <a:spcPts val="600"/>
                        </a:spcAft>
                        <a:buClr>
                          <a:srgbClr val="4F81BD"/>
                        </a:buClr>
                        <a:buFont typeface="Wingdings" panose="05000000000000000000" pitchFamily="2" charset="2"/>
                        <a:buChar char="Ø"/>
                      </a:pPr>
                      <a:endParaRPr lang="pl-PL" sz="1400" dirty="0" smtClean="0"/>
                    </a:p>
                    <a:p>
                      <a:pPr marL="0" lvl="0" indent="0" algn="ctr">
                        <a:lnSpc>
                          <a:spcPct val="120000"/>
                        </a:lnSpc>
                        <a:spcAft>
                          <a:spcPts val="600"/>
                        </a:spcAft>
                        <a:buClr>
                          <a:srgbClr val="4F81BD"/>
                        </a:buClr>
                        <a:buFont typeface="Wingdings" panose="05000000000000000000" pitchFamily="2" charset="2"/>
                        <a:buNone/>
                      </a:pPr>
                      <a:endParaRPr lang="pl-PL" sz="1400" b="1" kern="1200" baseline="0" dirty="0" smtClean="0">
                        <a:solidFill>
                          <a:schemeClr val="tx1"/>
                        </a:solidFill>
                        <a:latin typeface="+mn-lt"/>
                        <a:ea typeface="+mn-ea"/>
                        <a:cs typeface="+mn-cs"/>
                      </a:endParaRPr>
                    </a:p>
                    <a:p>
                      <a:pPr marL="0" lvl="0" indent="0" algn="ctr">
                        <a:lnSpc>
                          <a:spcPct val="120000"/>
                        </a:lnSpc>
                        <a:spcAft>
                          <a:spcPts val="600"/>
                        </a:spcAft>
                        <a:buClr>
                          <a:srgbClr val="4F81BD"/>
                        </a:buClr>
                        <a:buFont typeface="Wingdings" panose="05000000000000000000" pitchFamily="2" charset="2"/>
                        <a:buNone/>
                      </a:pPr>
                      <a:endParaRPr lang="pl-PL" sz="1400" b="1" kern="1200" baseline="0" dirty="0" smtClean="0">
                        <a:solidFill>
                          <a:schemeClr val="tx1"/>
                        </a:solidFill>
                        <a:latin typeface="+mn-lt"/>
                        <a:ea typeface="+mn-ea"/>
                        <a:cs typeface="+mn-cs"/>
                      </a:endParaRPr>
                    </a:p>
                    <a:p>
                      <a:pPr marL="0" lvl="0" indent="0" algn="ctr">
                        <a:lnSpc>
                          <a:spcPct val="120000"/>
                        </a:lnSpc>
                        <a:spcAft>
                          <a:spcPts val="600"/>
                        </a:spcAft>
                        <a:buClr>
                          <a:srgbClr val="4F81BD"/>
                        </a:buClr>
                        <a:buFont typeface="Wingdings" panose="05000000000000000000" pitchFamily="2" charset="2"/>
                        <a:buNone/>
                      </a:pPr>
                      <a:r>
                        <a:rPr lang="pl-PL" sz="1400" b="1" kern="1200" baseline="0" dirty="0" smtClean="0">
                          <a:solidFill>
                            <a:schemeClr val="tx1"/>
                          </a:solidFill>
                          <a:latin typeface="+mn-lt"/>
                          <a:ea typeface="+mn-ea"/>
                          <a:cs typeface="+mn-cs"/>
                        </a:rPr>
                        <a:t>UCHWAŁA NR LIII/617/14 SEJMIKU WOJEWÓDZTWA LUBUSKIEGO </a:t>
                      </a:r>
                    </a:p>
                    <a:p>
                      <a:pPr marL="0" lvl="0" indent="0" algn="ctr">
                        <a:lnSpc>
                          <a:spcPct val="120000"/>
                        </a:lnSpc>
                        <a:spcAft>
                          <a:spcPts val="600"/>
                        </a:spcAft>
                        <a:buClr>
                          <a:srgbClr val="4F81BD"/>
                        </a:buClr>
                        <a:buFont typeface="Wingdings" panose="05000000000000000000" pitchFamily="2" charset="2"/>
                        <a:buNone/>
                      </a:pPr>
                      <a:r>
                        <a:rPr lang="pl-PL" sz="1400" b="1" kern="1200" baseline="0" dirty="0" smtClean="0">
                          <a:solidFill>
                            <a:schemeClr val="tx1"/>
                          </a:solidFill>
                          <a:latin typeface="+mn-lt"/>
                          <a:ea typeface="+mn-ea"/>
                          <a:cs typeface="+mn-cs"/>
                        </a:rPr>
                        <a:t>z dnia 8 października 2014 roku</a:t>
                      </a:r>
                    </a:p>
                    <a:p>
                      <a:pPr marL="0" lvl="0" indent="0" algn="ctr">
                        <a:lnSpc>
                          <a:spcPct val="120000"/>
                        </a:lnSpc>
                        <a:spcAft>
                          <a:spcPts val="600"/>
                        </a:spcAft>
                        <a:buClr>
                          <a:srgbClr val="4F81BD"/>
                        </a:buClr>
                        <a:buFont typeface="Wingdings" panose="05000000000000000000" pitchFamily="2" charset="2"/>
                        <a:buNone/>
                      </a:pPr>
                      <a:r>
                        <a:rPr lang="pl-PL" sz="1400" b="1" kern="1200" baseline="0" dirty="0" smtClean="0">
                          <a:solidFill>
                            <a:schemeClr val="tx1"/>
                          </a:solidFill>
                          <a:latin typeface="+mn-lt"/>
                          <a:ea typeface="+mn-ea"/>
                          <a:cs typeface="+mn-cs"/>
                        </a:rPr>
                        <a:t>w sprawie przystąpienia do sporządzenia Planu Zagospodarowania Przestrzennego Województwa Lubuskiego wraz z planami zagospodarowania przestrzennego miejskiego obszaru funkcjonalnego ośrodka wojewódzkiego Zielona Góra i Gorzów Wlkp.</a:t>
                      </a: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2731441222"/>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PODSTAWA</a:t>
                      </a:r>
                      <a:r>
                        <a:rPr lang="pl-PL" sz="1200" b="1" i="0" baseline="0" dirty="0" smtClean="0">
                          <a:solidFill>
                            <a:schemeClr val="lt1"/>
                          </a:solidFill>
                          <a:effectLst/>
                          <a:latin typeface="+mn-lt"/>
                          <a:ea typeface="+mn-ea"/>
                        </a:rPr>
                        <a:t> PROWADZENIA PRAC NAD PZPWL</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3151755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sp>
        <p:nvSpPr>
          <p:cNvPr id="8" name="Prostokąt zaokrąglony 7"/>
          <p:cNvSpPr/>
          <p:nvPr/>
        </p:nvSpPr>
        <p:spPr>
          <a:xfrm>
            <a:off x="2411252" y="2470117"/>
            <a:ext cx="6732748" cy="1917767"/>
          </a:xfrm>
          <a:prstGeom prst="roundRect">
            <a:avLst/>
          </a:prstGeom>
          <a:solidFill>
            <a:schemeClr val="accent1">
              <a:lumMod val="20000"/>
              <a:lumOff val="80000"/>
              <a:alpha val="61000"/>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2915816" y="2955280"/>
            <a:ext cx="5832648" cy="94744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800" b="1" spc="300" dirty="0" smtClean="0">
                <a:solidFill>
                  <a:srgbClr val="4F81BD"/>
                </a:solidFill>
              </a:rPr>
              <a:t>PLAN ZAGOSPODAROWANIA PRZESTRZENNEGO MOF OW GORZÓW WLKP.</a:t>
            </a:r>
          </a:p>
          <a:p>
            <a:endParaRPr lang="pl-PL" sz="1800" b="1" spc="300" dirty="0" smtClean="0">
              <a:solidFill>
                <a:srgbClr val="4F81BD"/>
              </a:solidFill>
            </a:endParaRPr>
          </a:p>
          <a:p>
            <a:r>
              <a:rPr lang="pl-PL" sz="1800" b="1" spc="300" dirty="0" smtClean="0">
                <a:solidFill>
                  <a:srgbClr val="4F81BD"/>
                </a:solidFill>
              </a:rPr>
              <a:t>TOM II</a:t>
            </a:r>
          </a:p>
        </p:txBody>
      </p:sp>
    </p:spTree>
    <p:extLst>
      <p:ext uri="{BB962C8B-B14F-4D97-AF65-F5344CB8AC3E}">
        <p14:creationId xmlns:p14="http://schemas.microsoft.com/office/powerpoint/2010/main" val="3700070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val="799640111"/>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TOM II - PLAN ZAGOSPODAROWANIA PRZESTRZENNEGO</a:t>
                      </a:r>
                      <a:r>
                        <a:rPr lang="pl-PL" sz="1200" b="1" i="0" baseline="0" dirty="0" smtClean="0">
                          <a:solidFill>
                            <a:schemeClr val="lt1"/>
                          </a:solidFill>
                          <a:effectLst/>
                          <a:latin typeface="+mn-lt"/>
                          <a:ea typeface="+mn-ea"/>
                        </a:rPr>
                        <a:t> MIEJSKIEGO OBSZARU FUNKCJONALNEGO OŚRODKA WOJEWÓDZKIEGO GORZÓW WLKP.</a:t>
                      </a:r>
                      <a:endParaRPr lang="pl-PL" sz="1200" b="1" i="1" dirty="0" smtClean="0">
                        <a:solidFill>
                          <a:srgbClr val="FF0000"/>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3" name="Obraz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6630" y="1692000"/>
            <a:ext cx="6780902" cy="4860000"/>
          </a:xfrm>
          <a:prstGeom prst="rect">
            <a:avLst/>
          </a:prstGeom>
        </p:spPr>
      </p:pic>
    </p:spTree>
    <p:extLst>
      <p:ext uri="{BB962C8B-B14F-4D97-AF65-F5344CB8AC3E}">
        <p14:creationId xmlns:p14="http://schemas.microsoft.com/office/powerpoint/2010/main" val="1526542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sp>
        <p:nvSpPr>
          <p:cNvPr id="8" name="Prostokąt zaokrąglony 7"/>
          <p:cNvSpPr/>
          <p:nvPr/>
        </p:nvSpPr>
        <p:spPr>
          <a:xfrm>
            <a:off x="2411252" y="2470117"/>
            <a:ext cx="6732748" cy="1917767"/>
          </a:xfrm>
          <a:prstGeom prst="roundRect">
            <a:avLst/>
          </a:prstGeom>
          <a:solidFill>
            <a:schemeClr val="accent1">
              <a:lumMod val="20000"/>
              <a:lumOff val="80000"/>
              <a:alpha val="61000"/>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2915816" y="2955280"/>
            <a:ext cx="5832648" cy="94744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800" b="1" spc="300" dirty="0" smtClean="0">
                <a:solidFill>
                  <a:srgbClr val="4F81BD"/>
                </a:solidFill>
              </a:rPr>
              <a:t>PLAN ZAGOSPODAROWANIA PRZESTRZENNEGO MOF OW ZIELONA GÓRA</a:t>
            </a:r>
          </a:p>
          <a:p>
            <a:endParaRPr lang="pl-PL" sz="1800" b="1" spc="300" dirty="0" smtClean="0">
              <a:solidFill>
                <a:srgbClr val="4F81BD"/>
              </a:solidFill>
            </a:endParaRPr>
          </a:p>
          <a:p>
            <a:r>
              <a:rPr lang="pl-PL" sz="1800" b="1" spc="300" dirty="0" smtClean="0">
                <a:solidFill>
                  <a:srgbClr val="4F81BD"/>
                </a:solidFill>
              </a:rPr>
              <a:t>TOM III</a:t>
            </a:r>
          </a:p>
        </p:txBody>
      </p:sp>
    </p:spTree>
    <p:extLst>
      <p:ext uri="{BB962C8B-B14F-4D97-AF65-F5344CB8AC3E}">
        <p14:creationId xmlns:p14="http://schemas.microsoft.com/office/powerpoint/2010/main" val="1129466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val="787178790"/>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marL="0" marR="0" indent="0" algn="ctr" defTabSz="914400" rtl="0" eaLnBrk="1" fontAlgn="auto" latinLnBrk="0" hangingPunct="1">
                        <a:lnSpc>
                          <a:spcPct val="115000"/>
                        </a:lnSpc>
                        <a:spcBef>
                          <a:spcPts val="1000"/>
                        </a:spcBef>
                        <a:spcAft>
                          <a:spcPts val="0"/>
                        </a:spcAft>
                        <a:buClrTx/>
                        <a:buSzTx/>
                        <a:buFontTx/>
                        <a:buNone/>
                        <a:tabLst/>
                        <a:defRPr/>
                      </a:pPr>
                      <a:r>
                        <a:rPr lang="pl-PL" sz="1200" b="1" i="0" dirty="0" smtClean="0">
                          <a:solidFill>
                            <a:schemeClr val="lt1"/>
                          </a:solidFill>
                          <a:effectLst/>
                          <a:latin typeface="+mn-lt"/>
                          <a:ea typeface="+mn-ea"/>
                        </a:rPr>
                        <a:t>TOM III - PLAN ZAGOSPODAROWANIA PRZESTRZENNEGO</a:t>
                      </a:r>
                      <a:r>
                        <a:rPr lang="pl-PL" sz="1200" b="1" i="0" baseline="0" dirty="0" smtClean="0">
                          <a:solidFill>
                            <a:schemeClr val="lt1"/>
                          </a:solidFill>
                          <a:effectLst/>
                          <a:latin typeface="+mn-lt"/>
                          <a:ea typeface="+mn-ea"/>
                        </a:rPr>
                        <a:t> MIEJSKIEGO OBSZARU FUNKCJONALNEGO OŚRODKA WOJEWÓDZKIEGO ZIELONA GÓRA</a:t>
                      </a:r>
                      <a:endParaRPr lang="pl-PL" sz="1200" b="1" i="1" dirty="0" smtClean="0">
                        <a:solidFill>
                          <a:srgbClr val="FF0000"/>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pic>
        <p:nvPicPr>
          <p:cNvPr id="2" name="Obraz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7200" y="1692000"/>
            <a:ext cx="6780902" cy="4860000"/>
          </a:xfrm>
          <a:prstGeom prst="rect">
            <a:avLst/>
          </a:prstGeom>
        </p:spPr>
      </p:pic>
    </p:spTree>
    <p:extLst>
      <p:ext uri="{BB962C8B-B14F-4D97-AF65-F5344CB8AC3E}">
        <p14:creationId xmlns:p14="http://schemas.microsoft.com/office/powerpoint/2010/main" val="3444727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sp>
        <p:nvSpPr>
          <p:cNvPr id="8" name="Prostokąt zaokrąglony 7"/>
          <p:cNvSpPr/>
          <p:nvPr/>
        </p:nvSpPr>
        <p:spPr>
          <a:xfrm>
            <a:off x="2411252" y="2470117"/>
            <a:ext cx="6732748" cy="1917767"/>
          </a:xfrm>
          <a:prstGeom prst="roundRect">
            <a:avLst/>
          </a:prstGeom>
          <a:solidFill>
            <a:schemeClr val="accent1">
              <a:lumMod val="20000"/>
              <a:lumOff val="80000"/>
              <a:alpha val="61000"/>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2915816" y="2955280"/>
            <a:ext cx="5832648" cy="9474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800" b="1" spc="300" dirty="0" smtClean="0">
                <a:solidFill>
                  <a:srgbClr val="4F81BD"/>
                </a:solidFill>
              </a:rPr>
              <a:t>PROGNOZA ODDZIAŁYWANIA </a:t>
            </a:r>
            <a:br>
              <a:rPr lang="pl-PL" sz="1800" b="1" spc="300" dirty="0" smtClean="0">
                <a:solidFill>
                  <a:srgbClr val="4F81BD"/>
                </a:solidFill>
              </a:rPr>
            </a:br>
            <a:r>
              <a:rPr lang="pl-PL" sz="1800" b="1" spc="300" dirty="0" smtClean="0">
                <a:solidFill>
                  <a:srgbClr val="4F81BD"/>
                </a:solidFill>
              </a:rPr>
              <a:t>NA ŚRODOWISKO</a:t>
            </a:r>
          </a:p>
        </p:txBody>
      </p:sp>
    </p:spTree>
    <p:extLst>
      <p:ext uri="{BB962C8B-B14F-4D97-AF65-F5344CB8AC3E}">
        <p14:creationId xmlns:p14="http://schemas.microsoft.com/office/powerpoint/2010/main" val="1317042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PROGNOZA ODDZIAŁYWANIA NA ŚRODOWISKO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393797526"/>
              </p:ext>
            </p:extLst>
          </p:nvPr>
        </p:nvGraphicFramePr>
        <p:xfrm>
          <a:off x="431540" y="1736812"/>
          <a:ext cx="8280920" cy="4572508"/>
        </p:xfrm>
        <a:graphic>
          <a:graphicData uri="http://schemas.openxmlformats.org/drawingml/2006/table">
            <a:tbl>
              <a:tblPr/>
              <a:tblGrid>
                <a:gridCol w="8280920"/>
              </a:tblGrid>
              <a:tr h="4572508">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METODYKA</a:t>
                      </a:r>
                    </a:p>
                    <a:p>
                      <a:pPr marL="0" lvl="0" indent="0">
                        <a:lnSpc>
                          <a:spcPct val="120000"/>
                        </a:lnSpc>
                        <a:spcAft>
                          <a:spcPts val="0"/>
                        </a:spcAft>
                        <a:buClr>
                          <a:srgbClr val="4F81BD"/>
                        </a:buClr>
                        <a:buFont typeface="Wingdings" panose="05000000000000000000" pitchFamily="2" charset="2"/>
                        <a:buNone/>
                      </a:pPr>
                      <a:endParaRPr lang="pl-PL" sz="1600" b="1" baseline="0" dirty="0" smtClean="0">
                        <a:solidFill>
                          <a:schemeClr val="tx1"/>
                        </a:solidFill>
                      </a:endParaRPr>
                    </a:p>
                    <a:p>
                      <a:pPr marL="285750" lvl="0" indent="-285750">
                        <a:lnSpc>
                          <a:spcPct val="120000"/>
                        </a:lnSpc>
                        <a:spcAft>
                          <a:spcPts val="600"/>
                        </a:spcAft>
                        <a:buClr>
                          <a:srgbClr val="4F81BD"/>
                        </a:buClr>
                        <a:buFont typeface="Wingdings" panose="05000000000000000000" pitchFamily="2" charset="2"/>
                        <a:buChar char="Ø"/>
                      </a:pPr>
                      <a:r>
                        <a:rPr lang="pl-PL" sz="1400" kern="1200" baseline="0" dirty="0" smtClean="0">
                          <a:solidFill>
                            <a:schemeClr val="tx1"/>
                          </a:solidFill>
                          <a:latin typeface="+mn-lt"/>
                          <a:ea typeface="+mn-ea"/>
                          <a:cs typeface="+mn-cs"/>
                        </a:rPr>
                        <a:t>metody oceny dostosowano do zawartości i stopnia szczegółowości projektowanego dokumentu</a:t>
                      </a:r>
                    </a:p>
                    <a:p>
                      <a:pPr marL="285750" lvl="0" indent="-285750">
                        <a:lnSpc>
                          <a:spcPct val="120000"/>
                        </a:lnSpc>
                        <a:spcAft>
                          <a:spcPts val="600"/>
                        </a:spcAft>
                        <a:buClr>
                          <a:srgbClr val="4F81BD"/>
                        </a:buClr>
                        <a:buFont typeface="Wingdings" panose="05000000000000000000" pitchFamily="2" charset="2"/>
                        <a:buChar char="Ø"/>
                      </a:pPr>
                      <a:r>
                        <a:rPr lang="pl-PL" sz="1400" kern="1200" baseline="0" dirty="0" smtClean="0">
                          <a:solidFill>
                            <a:schemeClr val="tx1"/>
                          </a:solidFill>
                          <a:latin typeface="+mn-lt"/>
                          <a:ea typeface="+mn-ea"/>
                          <a:cs typeface="+mn-cs"/>
                        </a:rPr>
                        <a:t>prognozę sporządzono w podziale na trzy rozdziały (zarówno tekst jak i rysunek)</a:t>
                      </a:r>
                    </a:p>
                    <a:p>
                      <a:pPr marL="285750" lvl="0" indent="-285750">
                        <a:lnSpc>
                          <a:spcPct val="120000"/>
                        </a:lnSpc>
                        <a:spcAft>
                          <a:spcPts val="600"/>
                        </a:spcAft>
                        <a:buClr>
                          <a:srgbClr val="4F81BD"/>
                        </a:buClr>
                        <a:buFont typeface="Wingdings" panose="05000000000000000000" pitchFamily="2" charset="2"/>
                        <a:buChar char="Ø"/>
                      </a:pPr>
                      <a:r>
                        <a:rPr lang="pl-PL" sz="1400" kern="1200" baseline="0" dirty="0" smtClean="0">
                          <a:solidFill>
                            <a:schemeClr val="tx1"/>
                          </a:solidFill>
                          <a:latin typeface="+mn-lt"/>
                          <a:ea typeface="+mn-ea"/>
                          <a:cs typeface="+mn-cs"/>
                        </a:rPr>
                        <a:t>podstawowe zagadnienia podlegające ocenie:</a:t>
                      </a:r>
                    </a:p>
                    <a:p>
                      <a:pPr marL="714375" lvl="1" indent="-257175">
                        <a:lnSpc>
                          <a:spcPct val="120000"/>
                        </a:lnSpc>
                        <a:spcAft>
                          <a:spcPts val="600"/>
                        </a:spcAft>
                        <a:buClr>
                          <a:srgbClr val="4F81BD"/>
                        </a:buClr>
                        <a:buFont typeface="Wingdings" panose="05000000000000000000" pitchFamily="2" charset="2"/>
                        <a:buChar char="§"/>
                      </a:pPr>
                      <a:r>
                        <a:rPr lang="pl-PL" sz="1400" kern="1200" baseline="0" dirty="0" smtClean="0">
                          <a:solidFill>
                            <a:schemeClr val="tx1"/>
                          </a:solidFill>
                          <a:latin typeface="+mn-lt"/>
                          <a:ea typeface="+mn-ea"/>
                          <a:cs typeface="+mn-cs"/>
                        </a:rPr>
                        <a:t>zgodności (spójności) celów wskazanych w projekcie planu z celami wskazanymi w międzynarodowych, wspólnotowych i krajowych dokumentach</a:t>
                      </a:r>
                    </a:p>
                    <a:p>
                      <a:pPr marL="714375" lvl="1" indent="-257175">
                        <a:lnSpc>
                          <a:spcPct val="120000"/>
                        </a:lnSpc>
                        <a:spcAft>
                          <a:spcPts val="600"/>
                        </a:spcAft>
                        <a:buClr>
                          <a:srgbClr val="4F81BD"/>
                        </a:buClr>
                        <a:buFont typeface="Wingdings" panose="05000000000000000000" pitchFamily="2" charset="2"/>
                        <a:buChar char="§"/>
                      </a:pPr>
                      <a:r>
                        <a:rPr lang="pl-PL" sz="1400" kern="1200" baseline="0" dirty="0" smtClean="0">
                          <a:solidFill>
                            <a:schemeClr val="tx1"/>
                          </a:solidFill>
                          <a:latin typeface="+mn-lt"/>
                          <a:ea typeface="+mn-ea"/>
                          <a:cs typeface="+mn-cs"/>
                        </a:rPr>
                        <a:t>przewidywane znaczące oddziaływania na środowisko realizacji projektu planu, w szczególności na:</a:t>
                      </a:r>
                    </a:p>
                    <a:p>
                      <a:pPr marL="1076325" lvl="2" indent="-266700" algn="l" defTabSz="914400" rtl="0" eaLnBrk="1" latinLnBrk="0" hangingPunct="1">
                        <a:lnSpc>
                          <a:spcPct val="120000"/>
                        </a:lnSpc>
                        <a:spcAft>
                          <a:spcPts val="600"/>
                        </a:spcAft>
                        <a:buClr>
                          <a:srgbClr val="4F81BD"/>
                        </a:buClr>
                        <a:buFont typeface="Wingdings" panose="05000000000000000000" pitchFamily="2" charset="2"/>
                        <a:buChar char="ü"/>
                      </a:pPr>
                      <a:r>
                        <a:rPr lang="pl-PL" sz="1400" kern="1200" baseline="0" dirty="0" smtClean="0">
                          <a:solidFill>
                            <a:schemeClr val="tx1"/>
                          </a:solidFill>
                          <a:latin typeface="+mn-lt"/>
                          <a:ea typeface="+mn-ea"/>
                          <a:cs typeface="+mn-cs"/>
                        </a:rPr>
                        <a:t>na obszary chronione, w tym na cele i przedmioty ochrony obszarów Natura 2000</a:t>
                      </a:r>
                    </a:p>
                    <a:p>
                      <a:pPr marL="1076325" lvl="2" indent="-266700" algn="l" defTabSz="914400" rtl="0" eaLnBrk="1" latinLnBrk="0" hangingPunct="1">
                        <a:lnSpc>
                          <a:spcPct val="120000"/>
                        </a:lnSpc>
                        <a:spcAft>
                          <a:spcPts val="600"/>
                        </a:spcAft>
                        <a:buClr>
                          <a:srgbClr val="4F81BD"/>
                        </a:buClr>
                        <a:buFont typeface="Wingdings" panose="05000000000000000000" pitchFamily="2" charset="2"/>
                        <a:buChar char="ü"/>
                      </a:pPr>
                      <a:r>
                        <a:rPr lang="pl-PL" sz="1400" kern="1200" baseline="0" dirty="0" smtClean="0">
                          <a:solidFill>
                            <a:schemeClr val="tx1"/>
                          </a:solidFill>
                          <a:latin typeface="+mn-lt"/>
                          <a:ea typeface="+mn-ea"/>
                          <a:cs typeface="+mn-cs"/>
                        </a:rPr>
                        <a:t>cele środowiskowe dla jednolitych części wód wynikające z Ramowej Dyrektywy Wodnej</a:t>
                      </a:r>
                    </a:p>
                    <a:p>
                      <a:pPr marL="1076325" lvl="2" indent="-266700" algn="l" defTabSz="914400" rtl="0" eaLnBrk="1" latinLnBrk="0" hangingPunct="1">
                        <a:lnSpc>
                          <a:spcPct val="120000"/>
                        </a:lnSpc>
                        <a:spcAft>
                          <a:spcPts val="600"/>
                        </a:spcAft>
                        <a:buClr>
                          <a:srgbClr val="4F81BD"/>
                        </a:buClr>
                        <a:buFont typeface="Wingdings" panose="05000000000000000000" pitchFamily="2" charset="2"/>
                        <a:buChar char="ü"/>
                      </a:pPr>
                      <a:r>
                        <a:rPr lang="pl-PL" sz="1400" kern="1200" baseline="0" dirty="0" smtClean="0">
                          <a:solidFill>
                            <a:schemeClr val="tx1"/>
                          </a:solidFill>
                          <a:latin typeface="+mn-lt"/>
                          <a:ea typeface="+mn-ea"/>
                          <a:cs typeface="+mn-cs"/>
                        </a:rPr>
                        <a:t>wpływ na zmiany klimatu i dostosowanie do zmian klimatycznych</a:t>
                      </a:r>
                    </a:p>
                    <a:p>
                      <a:pPr marL="714375" lvl="1" indent="-257175">
                        <a:lnSpc>
                          <a:spcPct val="120000"/>
                        </a:lnSpc>
                        <a:spcAft>
                          <a:spcPts val="600"/>
                        </a:spcAft>
                        <a:buClr>
                          <a:srgbClr val="4F81BD"/>
                        </a:buClr>
                        <a:buFont typeface="Wingdings" panose="05000000000000000000" pitchFamily="2" charset="2"/>
                        <a:buChar char="§"/>
                      </a:pPr>
                      <a:r>
                        <a:rPr lang="pl-PL" sz="1400" kern="1200" baseline="0" dirty="0" smtClean="0">
                          <a:solidFill>
                            <a:schemeClr val="tx1"/>
                          </a:solidFill>
                          <a:latin typeface="+mn-lt"/>
                          <a:ea typeface="+mn-ea"/>
                          <a:cs typeface="+mn-cs"/>
                        </a:rPr>
                        <a:t>możliwość transgranicznego oddziaływania na środowisko</a:t>
                      </a:r>
                    </a:p>
                  </a:txBody>
                  <a:tcPr marL="68580" marR="68580" marT="0" marB="0">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552735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519144562"/>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PROGNOZA ODDZIAŁYWANIA NA ŚRODOWISKO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577411929"/>
              </p:ext>
            </p:extLst>
          </p:nvPr>
        </p:nvGraphicFramePr>
        <p:xfrm>
          <a:off x="431540" y="1736811"/>
          <a:ext cx="4644516" cy="4752529"/>
        </p:xfrm>
        <a:graphic>
          <a:graphicData uri="http://schemas.openxmlformats.org/drawingml/2006/table">
            <a:tbl>
              <a:tblPr/>
              <a:tblGrid>
                <a:gridCol w="4644516"/>
              </a:tblGrid>
              <a:tr h="475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kern="1200" baseline="0" dirty="0" smtClean="0">
                          <a:solidFill>
                            <a:schemeClr val="tx1"/>
                          </a:solidFill>
                          <a:latin typeface="+mn-lt"/>
                          <a:ea typeface="+mn-ea"/>
                          <a:cs typeface="+mn-cs"/>
                        </a:rPr>
                        <a:t>IDENTYFIKACJA I OCENA WPŁYWU NA ŚRODOWISKO</a:t>
                      </a:r>
                    </a:p>
                    <a:p>
                      <a:pPr lvl="0"/>
                      <a:r>
                        <a:rPr lang="pl-PL" sz="1400" b="1" kern="1200" baseline="0" dirty="0" smtClean="0">
                          <a:solidFill>
                            <a:schemeClr val="tx1"/>
                          </a:solidFill>
                          <a:latin typeface="+mn-lt"/>
                          <a:ea typeface="+mn-ea"/>
                          <a:cs typeface="+mn-cs"/>
                        </a:rPr>
                        <a:t>KIERUNKÓW ROZWOJU OKREŚLONYCH W PROJEKCIE PLANU</a:t>
                      </a:r>
                    </a:p>
                    <a:p>
                      <a:pPr lvl="0"/>
                      <a:endParaRPr lang="pl-PL" sz="1400" kern="1200" baseline="0" dirty="0" smtClean="0">
                        <a:solidFill>
                          <a:schemeClr val="tx1"/>
                        </a:solidFill>
                        <a:latin typeface="+mn-lt"/>
                        <a:ea typeface="+mn-ea"/>
                        <a:cs typeface="+mn-cs"/>
                      </a:endParaRPr>
                    </a:p>
                    <a:p>
                      <a:pPr marL="266700" marR="0" lvl="0" indent="-266700" algn="l" defTabSz="914400" rtl="0" eaLnBrk="1" fontAlgn="auto" latinLnBrk="0" hangingPunct="1">
                        <a:lnSpc>
                          <a:spcPct val="100000"/>
                        </a:lnSpc>
                        <a:spcBef>
                          <a:spcPts val="0"/>
                        </a:spcBef>
                        <a:spcAft>
                          <a:spcPts val="0"/>
                        </a:spcAft>
                        <a:buClr>
                          <a:srgbClr val="4F81BD"/>
                        </a:buClr>
                        <a:buSzTx/>
                        <a:buFont typeface="Wingdings" panose="05000000000000000000" pitchFamily="2" charset="2"/>
                        <a:buChar char="Ø"/>
                        <a:tabLst/>
                        <a:defRPr/>
                      </a:pPr>
                      <a:r>
                        <a:rPr lang="pl-PL" sz="1200" kern="1200" dirty="0" smtClean="0">
                          <a:solidFill>
                            <a:schemeClr val="tx1"/>
                          </a:solidFill>
                          <a:effectLst/>
                          <a:latin typeface="+mn-lt"/>
                          <a:ea typeface="+mn-ea"/>
                          <a:cs typeface="+mn-cs"/>
                        </a:rPr>
                        <a:t>negatywne oddziaływanie stwierdzono</a:t>
                      </a:r>
                      <a:r>
                        <a:rPr lang="pl-PL" sz="1200" kern="1200" baseline="0" dirty="0" smtClean="0">
                          <a:solidFill>
                            <a:schemeClr val="tx1"/>
                          </a:solidFill>
                          <a:effectLst/>
                          <a:latin typeface="+mn-lt"/>
                          <a:ea typeface="+mn-ea"/>
                          <a:cs typeface="+mn-cs"/>
                        </a:rPr>
                        <a:t> przede wszystkim dla: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l-PL" sz="1200" kern="1200" dirty="0" smtClean="0">
                        <a:solidFill>
                          <a:schemeClr val="tx1"/>
                        </a:solidFill>
                        <a:effectLst/>
                        <a:latin typeface="+mn-lt"/>
                        <a:ea typeface="+mn-ea"/>
                        <a:cs typeface="+mn-cs"/>
                      </a:endParaRP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dużych ośrodków gospodarczych oraz stref intensywnego rozwoju</a:t>
                      </a: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wielkopowierzchniowej eksploatacji kopalin</a:t>
                      </a: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inwestycji drogowych</a:t>
                      </a: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inwestycji związanych z ochroną przeciwpowodziową </a:t>
                      </a:r>
                      <a:br>
                        <a:rPr lang="pl-PL" sz="1200" kern="1200" dirty="0" smtClean="0">
                          <a:solidFill>
                            <a:schemeClr val="tx1"/>
                          </a:solidFill>
                          <a:effectLst/>
                          <a:latin typeface="+mn-lt"/>
                          <a:ea typeface="+mn-ea"/>
                          <a:cs typeface="+mn-cs"/>
                        </a:rPr>
                      </a:br>
                      <a:r>
                        <a:rPr lang="pl-PL" sz="1200" kern="1200" dirty="0" smtClean="0">
                          <a:solidFill>
                            <a:schemeClr val="tx1"/>
                          </a:solidFill>
                          <a:effectLst/>
                          <a:latin typeface="+mn-lt"/>
                          <a:ea typeface="+mn-ea"/>
                          <a:cs typeface="+mn-cs"/>
                        </a:rPr>
                        <a:t>oraz poprawą warunków żeglowności</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266700" marR="0" lvl="0" indent="-266700" algn="l" defTabSz="914400" rtl="0" eaLnBrk="1" fontAlgn="auto" latinLnBrk="0" hangingPunct="1">
                        <a:lnSpc>
                          <a:spcPct val="100000"/>
                        </a:lnSpc>
                        <a:spcBef>
                          <a:spcPts val="0"/>
                        </a:spcBef>
                        <a:spcAft>
                          <a:spcPts val="0"/>
                        </a:spcAft>
                        <a:buClr>
                          <a:srgbClr val="4F81BD"/>
                        </a:buClr>
                        <a:buSzTx/>
                        <a:buFont typeface="Wingdings" panose="05000000000000000000" pitchFamily="2" charset="2"/>
                        <a:buChar char="Ø"/>
                        <a:tabLst/>
                        <a:defRPr/>
                      </a:pPr>
                      <a:r>
                        <a:rPr lang="pl-PL" sz="1200" kern="1200" dirty="0" smtClean="0">
                          <a:solidFill>
                            <a:schemeClr val="tx1"/>
                          </a:solidFill>
                          <a:effectLst/>
                          <a:latin typeface="+mn-lt"/>
                          <a:ea typeface="+mn-ea"/>
                          <a:cs typeface="+mn-cs"/>
                        </a:rPr>
                        <a:t>znacząco negatywne oddziaływanie na obszary Natura 2000 wskazano w dwóch przypadkach:</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pl-PL" sz="1200" kern="1200" dirty="0" smtClean="0">
                        <a:solidFill>
                          <a:schemeClr val="tx1"/>
                        </a:solidFill>
                        <a:effectLst/>
                        <a:latin typeface="+mn-lt"/>
                        <a:ea typeface="+mn-ea"/>
                        <a:cs typeface="+mn-cs"/>
                      </a:endParaRP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przebudowa</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drogi krajowej nr 18 do parametrów autostrady</a:t>
                      </a:r>
                    </a:p>
                    <a:p>
                      <a:pPr marL="714375" marR="0" lvl="1" indent="-171450" algn="l" defTabSz="914400" rtl="0" eaLnBrk="1" fontAlgn="auto" latinLnBrk="0" hangingPunct="1">
                        <a:lnSpc>
                          <a:spcPct val="100000"/>
                        </a:lnSpc>
                        <a:spcBef>
                          <a:spcPts val="0"/>
                        </a:spcBef>
                        <a:spcAft>
                          <a:spcPts val="0"/>
                        </a:spcAft>
                        <a:buClr>
                          <a:srgbClr val="4F81BD"/>
                        </a:buClr>
                        <a:buSzTx/>
                        <a:buFont typeface="Arial" panose="020B0604020202020204" pitchFamily="34" charset="0"/>
                        <a:buChar char="•"/>
                        <a:tabLst/>
                        <a:defRPr/>
                      </a:pPr>
                      <a:r>
                        <a:rPr lang="pl-PL" sz="1200" kern="1200" dirty="0" smtClean="0">
                          <a:solidFill>
                            <a:schemeClr val="tx1"/>
                          </a:solidFill>
                          <a:effectLst/>
                          <a:latin typeface="+mn-lt"/>
                          <a:ea typeface="+mn-ea"/>
                          <a:cs typeface="+mn-cs"/>
                        </a:rPr>
                        <a:t>prace regulacyjne dla znacznej części Odry</a:t>
                      </a:r>
                      <a:endParaRPr lang="pl-PL" sz="1200" kern="1200" baseline="0" dirty="0" smtClean="0">
                        <a:solidFill>
                          <a:schemeClr val="tx1"/>
                        </a:solidFill>
                        <a:effectLst/>
                        <a:latin typeface="+mn-lt"/>
                        <a:ea typeface="+mn-ea"/>
                        <a:cs typeface="+mn-cs"/>
                      </a:endParaRPr>
                    </a:p>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200" kern="1200" baseline="0" dirty="0" smtClean="0">
                        <a:solidFill>
                          <a:schemeClr val="tx1"/>
                        </a:solidFill>
                        <a:effectLst/>
                        <a:latin typeface="+mn-lt"/>
                        <a:ea typeface="+mn-ea"/>
                        <a:cs typeface="+mn-cs"/>
                      </a:endParaRPr>
                    </a:p>
                    <a:p>
                      <a:pPr marL="266700" marR="0" lvl="0" indent="-266700" algn="l" defTabSz="914400" rtl="0" eaLnBrk="1" fontAlgn="auto" latinLnBrk="0" hangingPunct="1">
                        <a:lnSpc>
                          <a:spcPct val="100000"/>
                        </a:lnSpc>
                        <a:spcBef>
                          <a:spcPts val="0"/>
                        </a:spcBef>
                        <a:spcAft>
                          <a:spcPts val="0"/>
                        </a:spcAft>
                        <a:buClr>
                          <a:srgbClr val="4F81BD"/>
                        </a:buClr>
                        <a:buSzTx/>
                        <a:buFont typeface="Wingdings" panose="05000000000000000000" pitchFamily="2" charset="2"/>
                        <a:buChar char="Ø"/>
                        <a:tabLst/>
                        <a:defRPr/>
                      </a:pPr>
                      <a:r>
                        <a:rPr lang="pl-PL" sz="1200" kern="1200" dirty="0" smtClean="0">
                          <a:solidFill>
                            <a:schemeClr val="tx1"/>
                          </a:solidFill>
                          <a:effectLst/>
                          <a:latin typeface="+mn-lt"/>
                          <a:ea typeface="+mn-ea"/>
                          <a:cs typeface="+mn-cs"/>
                        </a:rPr>
                        <a:t>w obu przypadkach są to inwestycje wynikające z przyjętych dokumentów nadrzędnych</a:t>
                      </a:r>
                      <a:endParaRPr lang="pl-PL" sz="1200" kern="1200" baseline="0" dirty="0" smtClean="0">
                        <a:solidFill>
                          <a:schemeClr val="tx1"/>
                        </a:solidFill>
                        <a:latin typeface="+mn-lt"/>
                        <a:ea typeface="+mn-ea"/>
                        <a:cs typeface="+mn-cs"/>
                      </a:endParaRPr>
                    </a:p>
                    <a:p>
                      <a:pPr lvl="0"/>
                      <a:endParaRPr lang="pl-PL" sz="1400" kern="1200" baseline="0" dirty="0" smtClean="0">
                        <a:solidFill>
                          <a:schemeClr val="tx1"/>
                        </a:solidFill>
                        <a:latin typeface="+mn-lt"/>
                        <a:ea typeface="+mn-ea"/>
                        <a:cs typeface="+mn-cs"/>
                      </a:endParaRPr>
                    </a:p>
                  </a:txBody>
                  <a:tcPr marL="68580" marR="68580" marT="0" marB="0">
                    <a:lnL>
                      <a:noFill/>
                    </a:lnL>
                    <a:lnR>
                      <a:noFill/>
                    </a:lnR>
                    <a:lnT>
                      <a:noFill/>
                    </a:lnT>
                    <a:lnB>
                      <a:noFill/>
                    </a:lnB>
                    <a:solidFill>
                      <a:schemeClr val="accent1">
                        <a:lumMod val="20000"/>
                        <a:lumOff val="80000"/>
                      </a:schemeClr>
                    </a:solidFill>
                  </a:tcPr>
                </a:tc>
              </a:tr>
            </a:tbl>
          </a:graphicData>
        </a:graphic>
      </p:graphicFrame>
      <p:pic>
        <p:nvPicPr>
          <p:cNvPr id="5" name="Obraz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2000" y="1699200"/>
            <a:ext cx="3809743" cy="4860000"/>
          </a:xfrm>
          <a:prstGeom prst="rect">
            <a:avLst/>
          </a:prstGeom>
        </p:spPr>
      </p:pic>
    </p:spTree>
    <p:extLst>
      <p:ext uri="{BB962C8B-B14F-4D97-AF65-F5344CB8AC3E}">
        <p14:creationId xmlns:p14="http://schemas.microsoft.com/office/powerpoint/2010/main" val="2504652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PROGNOZA ODDZIAŁYWANIA NA ŚRODOWISKO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1994537525"/>
              </p:ext>
            </p:extLst>
          </p:nvPr>
        </p:nvGraphicFramePr>
        <p:xfrm>
          <a:off x="431540" y="1736812"/>
          <a:ext cx="8280920" cy="4572508"/>
        </p:xfrm>
        <a:graphic>
          <a:graphicData uri="http://schemas.openxmlformats.org/drawingml/2006/table">
            <a:tbl>
              <a:tblPr/>
              <a:tblGrid>
                <a:gridCol w="8280920"/>
              </a:tblGrid>
              <a:tr h="4572508">
                <a:tc>
                  <a:txBody>
                    <a:bodyPr/>
                    <a:lstStyle/>
                    <a:p>
                      <a:pPr lvl="0">
                        <a:spcAft>
                          <a:spcPts val="600"/>
                        </a:spcAft>
                      </a:pPr>
                      <a:r>
                        <a:rPr lang="pl-PL" sz="1400" b="1" kern="1200" baseline="0" dirty="0" smtClean="0">
                          <a:solidFill>
                            <a:schemeClr val="tx1"/>
                          </a:solidFill>
                          <a:latin typeface="+mn-lt"/>
                          <a:ea typeface="+mn-ea"/>
                          <a:cs typeface="+mn-cs"/>
                        </a:rPr>
                        <a:t>INFORMACJE O MOŻLIWYM TRANSGRANICZNYM ODDZIAŁYWANIU NA ŚRODOWISKO</a:t>
                      </a:r>
                    </a:p>
                    <a:p>
                      <a:pPr lvl="0"/>
                      <a:endParaRPr lang="pl-PL" sz="1600" kern="1200" baseline="0" dirty="0" smtClean="0">
                        <a:solidFill>
                          <a:schemeClr val="tx1"/>
                        </a:solidFill>
                        <a:latin typeface="+mn-lt"/>
                        <a:ea typeface="+mn-ea"/>
                        <a:cs typeface="+mn-cs"/>
                      </a:endParaRPr>
                    </a:p>
                    <a:p>
                      <a:pPr lvl="0"/>
                      <a:r>
                        <a:rPr lang="pl-PL" sz="1400" kern="1200" baseline="0" dirty="0" smtClean="0">
                          <a:solidFill>
                            <a:schemeClr val="tx1"/>
                          </a:solidFill>
                          <a:latin typeface="+mn-lt"/>
                          <a:ea typeface="+mn-ea"/>
                          <a:cs typeface="+mn-cs"/>
                        </a:rPr>
                        <a:t>Ocena, czy działalność realizowana w województwie lubuskim obejmuje zasięgiem oddziaływania terytorium Republiki Federalnej Niemiec (Brandenburgii i Saksonii) i może powodować znaczące negatywne skutki dla środowiska. </a:t>
                      </a:r>
                    </a:p>
                    <a:p>
                      <a:pPr lvl="0"/>
                      <a:endParaRPr lang="pl-PL" sz="1400" kern="1200" baseline="0" dirty="0" smtClean="0">
                        <a:solidFill>
                          <a:schemeClr val="tx1"/>
                        </a:solidFill>
                        <a:latin typeface="+mn-lt"/>
                        <a:ea typeface="+mn-ea"/>
                        <a:cs typeface="+mn-cs"/>
                      </a:endParaRPr>
                    </a:p>
                    <a:p>
                      <a:pPr lvl="0"/>
                      <a:r>
                        <a:rPr lang="pl-PL" sz="1400" kern="1200" baseline="0" dirty="0" smtClean="0">
                          <a:solidFill>
                            <a:schemeClr val="tx1"/>
                          </a:solidFill>
                          <a:latin typeface="+mn-lt"/>
                          <a:ea typeface="+mn-ea"/>
                          <a:cs typeface="+mn-cs"/>
                        </a:rPr>
                        <a:t>Wśród kierunków, działań i inwestycji zidentyfikowano możliwość negatywnego oddziaływania na środowisko przyrodnicze oraz na wody powierzchniowe i podziemne dla:</a:t>
                      </a:r>
                    </a:p>
                    <a:p>
                      <a:pPr lvl="0"/>
                      <a:endParaRPr lang="pl-PL" sz="1400" kern="1200" baseline="0" dirty="0" smtClean="0">
                        <a:solidFill>
                          <a:schemeClr val="tx1"/>
                        </a:solidFill>
                        <a:latin typeface="+mn-lt"/>
                        <a:ea typeface="+mn-ea"/>
                        <a:cs typeface="+mn-cs"/>
                      </a:endParaRP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przebudowy drogi krajowej nr 18 Olszyna–Golnice do parametrów autostrady</a:t>
                      </a: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budowy przeprawy mostowej w Kostrzynie nad Odrą/Północna Obwodnica Miasta</a:t>
                      </a: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modernizacji szlaku żeglownego na Odrze </a:t>
                      </a: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remontu i modernizacji zabudowy regulacyjnej Odry i Warty</a:t>
                      </a: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budowy wałów przeciwpowodziowych w rejonie Gubina (po polskiej stronie) </a:t>
                      </a:r>
                    </a:p>
                    <a:p>
                      <a:pPr marL="742950" lvl="1" indent="-285750">
                        <a:spcAft>
                          <a:spcPts val="600"/>
                        </a:spcAft>
                        <a:buClr>
                          <a:srgbClr val="4F81BD"/>
                        </a:buClr>
                        <a:buFont typeface="Arial" panose="020B0604020202020204" pitchFamily="34" charset="0"/>
                        <a:buChar char="•"/>
                      </a:pPr>
                      <a:r>
                        <a:rPr lang="pl-PL" sz="1400" kern="1200" baseline="0" dirty="0" smtClean="0">
                          <a:solidFill>
                            <a:schemeClr val="tx1"/>
                          </a:solidFill>
                          <a:latin typeface="+mn-lt"/>
                          <a:ea typeface="+mn-ea"/>
                          <a:cs typeface="+mn-cs"/>
                        </a:rPr>
                        <a:t>eksploatacji odkrywkowej złoża węgla brunatnego Gubin</a:t>
                      </a:r>
                    </a:p>
                  </a:txBody>
                  <a:tcPr marL="68580" marR="68580" marT="0" marB="0">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873290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833048070"/>
              </p:ext>
            </p:extLst>
          </p:nvPr>
        </p:nvGraphicFramePr>
        <p:xfrm>
          <a:off x="1647190" y="1513907"/>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HARMONOGRAM PRAC</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358348622"/>
              </p:ext>
            </p:extLst>
          </p:nvPr>
        </p:nvGraphicFramePr>
        <p:xfrm>
          <a:off x="1781690" y="2240868"/>
          <a:ext cx="5580620" cy="3474720"/>
        </p:xfrm>
        <a:graphic>
          <a:graphicData uri="http://schemas.openxmlformats.org/drawingml/2006/table">
            <a:tbl>
              <a:tblPr firstRow="1" bandRow="1">
                <a:tableStyleId>{5C22544A-7EE6-4342-B048-85BDC9FD1C3A}</a:tableStyleId>
              </a:tblPr>
              <a:tblGrid>
                <a:gridCol w="5580620"/>
              </a:tblGrid>
              <a:tr h="947962">
                <a:tc>
                  <a:txBody>
                    <a:bodyPr/>
                    <a:lstStyle/>
                    <a:p>
                      <a:pPr marL="0" lvl="0" indent="0">
                        <a:lnSpc>
                          <a:spcPct val="100000"/>
                        </a:lnSpc>
                        <a:spcAft>
                          <a:spcPts val="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Uzyskanie wymaganych uzgodnień i opinii o projekcie PZPWL wraz z prognozą oddziaływania na środowisko.</a:t>
                      </a:r>
                    </a:p>
                    <a:p>
                      <a:pPr marL="0" lvl="0" indent="0">
                        <a:lnSpc>
                          <a:spcPct val="100000"/>
                        </a:lnSpc>
                        <a:spcAft>
                          <a:spcPts val="0"/>
                        </a:spcAft>
                        <a:buClr>
                          <a:srgbClr val="4F81BD"/>
                        </a:buClr>
                        <a:buFont typeface="Wingdings" panose="05000000000000000000" pitchFamily="2" charset="2"/>
                        <a:buNone/>
                      </a:pPr>
                      <a:endParaRPr lang="pl-PL" sz="1200" b="0" kern="1200" baseline="0" dirty="0" smtClean="0">
                        <a:solidFill>
                          <a:schemeClr val="tx1"/>
                        </a:solidFill>
                        <a:latin typeface="+mn-lt"/>
                        <a:ea typeface="+mn-ea"/>
                        <a:cs typeface="+mn-cs"/>
                      </a:endParaRPr>
                    </a:p>
                    <a:p>
                      <a:pPr marL="0" lvl="0" indent="0">
                        <a:lnSpc>
                          <a:spcPct val="100000"/>
                        </a:lnSpc>
                        <a:spcAft>
                          <a:spcPts val="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Udział społeczeństwa w opracowaniu dokumentów (m.in.: przeprowadzenie konsultacji społecznych, w tym: dyskusja publiczna w Gorzowie Wlkp. i Zielonej Górze </a:t>
                      </a:r>
                    </a:p>
                    <a:p>
                      <a:pPr marL="0" lvl="0" indent="0">
                        <a:lnSpc>
                          <a:spcPct val="100000"/>
                        </a:lnSpc>
                        <a:spcAft>
                          <a:spcPts val="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oraz postępowanie w sprawie transgranicznego oddziaływania na środowisko).</a:t>
                      </a:r>
                    </a:p>
                    <a:p>
                      <a:pPr marL="0" lvl="0" indent="0">
                        <a:lnSpc>
                          <a:spcPct val="100000"/>
                        </a:lnSpc>
                        <a:spcAft>
                          <a:spcPts val="0"/>
                        </a:spcAft>
                        <a:buClr>
                          <a:srgbClr val="4F81BD"/>
                        </a:buClr>
                        <a:buFont typeface="Wingdings" panose="05000000000000000000" pitchFamily="2" charset="2"/>
                        <a:buNone/>
                      </a:pPr>
                      <a:endParaRPr lang="pl-PL" sz="1200" b="0" kern="1200" baseline="0" dirty="0" smtClean="0">
                        <a:solidFill>
                          <a:schemeClr val="tx1"/>
                        </a:solidFill>
                        <a:latin typeface="+mn-lt"/>
                        <a:ea typeface="+mn-ea"/>
                        <a:cs typeface="+mn-cs"/>
                      </a:endParaRPr>
                    </a:p>
                    <a:p>
                      <a:pPr marL="0" lvl="0" indent="0">
                        <a:lnSpc>
                          <a:spcPct val="100000"/>
                        </a:lnSpc>
                        <a:spcAft>
                          <a:spcPts val="60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Przedstawienie projektu PZPWL ministrowi właściwemu ds. budownictwa, planowania </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i zagospodarowania przestrzennego oraz mieszkalnictwa, ministrowi właściwemu</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do spraw rozwoju regionalnego.</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880250">
                <a:tc>
                  <a:txBody>
                    <a:bodyPr/>
                    <a:lstStyle/>
                    <a:p>
                      <a:r>
                        <a:rPr lang="pl-PL" sz="1200" b="0" kern="1200" baseline="0" dirty="0" smtClean="0">
                          <a:solidFill>
                            <a:schemeClr val="tx1"/>
                          </a:solidFill>
                          <a:latin typeface="+mn-lt"/>
                          <a:ea typeface="+mn-ea"/>
                          <a:cs typeface="+mn-cs"/>
                        </a:rPr>
                        <a:t>Sporządzenie syntezy PZPWL.</a:t>
                      </a:r>
                    </a:p>
                    <a:p>
                      <a:endParaRPr lang="pl-PL" sz="1200" b="0" kern="1200" baseline="0" dirty="0" smtClean="0">
                        <a:solidFill>
                          <a:schemeClr val="tx1"/>
                        </a:solidFill>
                        <a:latin typeface="+mn-lt"/>
                        <a:ea typeface="+mn-ea"/>
                        <a:cs typeface="+mn-cs"/>
                      </a:endParaRPr>
                    </a:p>
                    <a:p>
                      <a:r>
                        <a:rPr lang="pl-PL" sz="1200" b="0" kern="1200" baseline="0" dirty="0" smtClean="0">
                          <a:solidFill>
                            <a:schemeClr val="tx1"/>
                          </a:solidFill>
                          <a:latin typeface="+mn-lt"/>
                          <a:ea typeface="+mn-ea"/>
                          <a:cs typeface="+mn-cs"/>
                        </a:rPr>
                        <a:t>Przygotowanie materiałów na temat projektu PZPWL oraz ich przedstawienie na posiedzeniu Zarządu Województwa Lubuskiego, Komisjach i sesji Sejmiku Województwa Lubuskiego.</a:t>
                      </a:r>
                    </a:p>
                    <a:p>
                      <a:endParaRPr lang="pl-PL" sz="1200" b="0" kern="1200" baseline="0" dirty="0" smtClean="0">
                        <a:solidFill>
                          <a:schemeClr val="tx1"/>
                        </a:solidFill>
                        <a:latin typeface="+mn-lt"/>
                        <a:ea typeface="+mn-ea"/>
                        <a:cs typeface="+mn-cs"/>
                      </a:endParaRPr>
                    </a:p>
                    <a:p>
                      <a:r>
                        <a:rPr lang="pl-PL" sz="1200" b="0" kern="1200" baseline="0" dirty="0" smtClean="0">
                          <a:solidFill>
                            <a:schemeClr val="tx1"/>
                          </a:solidFill>
                          <a:latin typeface="+mn-lt"/>
                          <a:ea typeface="+mn-ea"/>
                          <a:cs typeface="+mn-cs"/>
                        </a:rPr>
                        <a:t>Przekazanie uchwały Sejmiku Województwa Lubuskiego Wojewodzie Lubuskiemu, przygotowanie PZPWL do druku.</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2152555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Documents and Settings\D.Potrubacz\Pulpit\Rysunek1.jpg"/>
          <p:cNvPicPr>
            <a:picLocks noChangeAspect="1" noChangeArrowheads="1"/>
          </p:cNvPicPr>
          <p:nvPr/>
        </p:nvPicPr>
        <p:blipFill>
          <a:blip r:embed="rId3" cstate="print"/>
          <a:srcRect/>
          <a:stretch>
            <a:fillRect/>
          </a:stretch>
        </p:blipFill>
        <p:spPr bwMode="auto">
          <a:xfrm>
            <a:off x="0" y="785813"/>
            <a:ext cx="9144000" cy="6072187"/>
          </a:xfrm>
          <a:prstGeom prst="rect">
            <a:avLst/>
          </a:prstGeom>
          <a:noFill/>
          <a:ln w="9525">
            <a:noFill/>
            <a:miter lim="800000"/>
            <a:headEnd/>
            <a:tailEnd/>
          </a:ln>
        </p:spPr>
      </p:pic>
      <p:pic>
        <p:nvPicPr>
          <p:cNvPr id="13314" name="Picture 4" descr="C:\Documents and Settings\D.Potrubacz\Pulpit\Rysunek1.jpg"/>
          <p:cNvPicPr>
            <a:picLocks noChangeAspect="1" noChangeArrowheads="1"/>
          </p:cNvPicPr>
          <p:nvPr/>
        </p:nvPicPr>
        <p:blipFill>
          <a:blip r:embed="rId4" cstate="print"/>
          <a:srcRect/>
          <a:stretch>
            <a:fillRect/>
          </a:stretch>
        </p:blipFill>
        <p:spPr bwMode="auto">
          <a:xfrm>
            <a:off x="357188" y="285750"/>
            <a:ext cx="2428875" cy="663575"/>
          </a:xfrm>
          <a:prstGeom prst="rect">
            <a:avLst/>
          </a:prstGeom>
          <a:noFill/>
          <a:ln w="9525">
            <a:noFill/>
            <a:miter lim="800000"/>
            <a:headEnd/>
            <a:tailEnd/>
          </a:ln>
        </p:spPr>
      </p:pic>
      <p:sp>
        <p:nvSpPr>
          <p:cNvPr id="13315" name="pole tekstowe 6"/>
          <p:cNvSpPr txBox="1">
            <a:spLocks noChangeArrowheads="1"/>
          </p:cNvSpPr>
          <p:nvPr/>
        </p:nvSpPr>
        <p:spPr bwMode="auto">
          <a:xfrm>
            <a:off x="892969" y="2857500"/>
            <a:ext cx="7358063" cy="3416320"/>
          </a:xfrm>
          <a:prstGeom prst="rect">
            <a:avLst/>
          </a:prstGeom>
          <a:noFill/>
          <a:ln w="9525">
            <a:noFill/>
            <a:miter lim="800000"/>
            <a:headEnd/>
            <a:tailEnd/>
          </a:ln>
        </p:spPr>
        <p:txBody>
          <a:bodyPr>
            <a:spAutoFit/>
          </a:bodyPr>
          <a:lstStyle/>
          <a:p>
            <a:pPr algn="ctr"/>
            <a:endParaRPr lang="pl-PL" dirty="0" smtClean="0">
              <a:solidFill>
                <a:schemeClr val="bg1"/>
              </a:solidFill>
              <a:latin typeface="Verdana" pitchFamily="34" charset="0"/>
              <a:ea typeface="Verdana" panose="020B0604030504040204" pitchFamily="34" charset="0"/>
              <a:cs typeface="Verdana" panose="020B0604030504040204" pitchFamily="34" charset="0"/>
            </a:endParaRPr>
          </a:p>
          <a:p>
            <a:pPr algn="ctr"/>
            <a:endParaRPr lang="pl-PL" dirty="0" smtClean="0">
              <a:solidFill>
                <a:schemeClr val="bg1"/>
              </a:solidFill>
              <a:latin typeface="Verdana" pitchFamily="34" charset="0"/>
              <a:ea typeface="Verdana" panose="020B0604030504040204" pitchFamily="34" charset="0"/>
              <a:cs typeface="Verdana" panose="020B0604030504040204" pitchFamily="34" charset="0"/>
            </a:endParaRPr>
          </a:p>
          <a:p>
            <a:pPr algn="ctr"/>
            <a:r>
              <a:rPr lang="pl-PL" sz="3000" dirty="0" smtClean="0">
                <a:solidFill>
                  <a:schemeClr val="bg1"/>
                </a:solidFill>
                <a:latin typeface="Verdana" pitchFamily="34" charset="0"/>
                <a:ea typeface="Verdana" panose="020B0604030504040204" pitchFamily="34" charset="0"/>
                <a:cs typeface="Verdana" panose="020B0604030504040204" pitchFamily="34" charset="0"/>
              </a:rPr>
              <a:t>Dziękuję za uwagę</a:t>
            </a:r>
          </a:p>
          <a:p>
            <a:pPr algn="ctr"/>
            <a:endParaRPr lang="pl-P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pl-P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pl-P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Wydział Planowania Przestrzennego</a:t>
            </a:r>
          </a:p>
          <a:p>
            <a:pPr algn="ct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Departament Geodezji, Gospodarki Nieruchomościami </a:t>
            </a:r>
            <a:b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 Planowania Przestrzennego</a:t>
            </a:r>
          </a:p>
          <a:p>
            <a:pPr algn="ct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Urząd Marszałkowski Województwa Lubuskiego</a:t>
            </a:r>
          </a:p>
          <a:p>
            <a:pPr algn="ctr"/>
            <a:endParaRPr lang="pl-PL"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Budplan Sp. </a:t>
            </a:r>
            <a:r>
              <a:rPr lang="pl-PL" sz="1600" dirty="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pl-P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720546020"/>
              </p:ext>
            </p:extLst>
          </p:nvPr>
        </p:nvGraphicFramePr>
        <p:xfrm>
          <a:off x="485546" y="1736812"/>
          <a:ext cx="8172908" cy="4419600"/>
        </p:xfrm>
        <a:graphic>
          <a:graphicData uri="http://schemas.openxmlformats.org/drawingml/2006/table">
            <a:tbl>
              <a:tblPr firstRow="1" bandRow="1">
                <a:tableStyleId>{5C22544A-7EE6-4342-B048-85BDC9FD1C3A}</a:tableStyleId>
              </a:tblPr>
              <a:tblGrid>
                <a:gridCol w="864096"/>
                <a:gridCol w="5580620"/>
                <a:gridCol w="1728192"/>
              </a:tblGrid>
              <a:tr h="180019">
                <a:tc>
                  <a:txBody>
                    <a:bodyPr/>
                    <a:lstStyle/>
                    <a:p>
                      <a:pPr algn="ctr"/>
                      <a:r>
                        <a:rPr lang="pl-PL" sz="1200" dirty="0" smtClean="0">
                          <a:solidFill>
                            <a:schemeClr val="tx1"/>
                          </a:solidFill>
                        </a:rPr>
                        <a:t>ETAP</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dirty="0" smtClean="0">
                          <a:solidFill>
                            <a:schemeClr val="tx1"/>
                          </a:solidFill>
                        </a:rPr>
                        <a:t>ZAKRES OPRACOWANIA</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dirty="0" smtClean="0">
                          <a:solidFill>
                            <a:schemeClr val="tx1"/>
                          </a:solidFill>
                        </a:rPr>
                        <a:t>TERMIN WYKONANIA</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913812">
                <a:tc>
                  <a:txBody>
                    <a:bodyPr/>
                    <a:lstStyle/>
                    <a:p>
                      <a:pPr algn="ctr"/>
                      <a:r>
                        <a:rPr lang="pl-PL" sz="1200" b="0" kern="1200" baseline="0" dirty="0" smtClean="0">
                          <a:solidFill>
                            <a:schemeClr val="tx1"/>
                          </a:solidFill>
                          <a:latin typeface="+mn-lt"/>
                          <a:ea typeface="+mn-ea"/>
                          <a:cs typeface="+mn-cs"/>
                        </a:rPr>
                        <a:t>ETAP 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pl-PL" sz="1200" b="0" kern="1200" baseline="0" dirty="0" smtClean="0">
                          <a:solidFill>
                            <a:schemeClr val="tx1"/>
                          </a:solidFill>
                          <a:latin typeface="+mn-lt"/>
                          <a:ea typeface="+mn-ea"/>
                          <a:cs typeface="+mn-cs"/>
                        </a:rPr>
                        <a:t>Przygotowanie sposobu rozpatrzenia wniosków złożonych do Planu Zagospodarowania Przestrzennego Województwa Lubuskiego (PZPWL).</a:t>
                      </a:r>
                    </a:p>
                    <a:p>
                      <a:pPr marL="0" marR="0" lvl="0" indent="0" algn="l" defTabSz="914400" rtl="0" eaLnBrk="1" fontAlgn="auto" latinLnBrk="0" hangingPunct="1">
                        <a:lnSpc>
                          <a:spcPct val="100000"/>
                        </a:lnSpc>
                        <a:spcBef>
                          <a:spcPts val="0"/>
                        </a:spcBef>
                        <a:spcAft>
                          <a:spcPts val="1200"/>
                        </a:spcAft>
                        <a:buClrTx/>
                        <a:buSzTx/>
                        <a:buFontTx/>
                        <a:buNone/>
                        <a:tabLst/>
                        <a:defRPr/>
                      </a:pPr>
                      <a:r>
                        <a:rPr lang="pl-PL" sz="1200" b="0" kern="1200" baseline="0" dirty="0" smtClean="0">
                          <a:solidFill>
                            <a:schemeClr val="tx1"/>
                          </a:solidFill>
                          <a:latin typeface="+mn-lt"/>
                          <a:ea typeface="+mn-ea"/>
                          <a:cs typeface="+mn-cs"/>
                        </a:rPr>
                        <a:t>Sporządzenie wstępnej wersji uwarunkowań i założeń PZPWL.</a:t>
                      </a:r>
                    </a:p>
                    <a:p>
                      <a:pPr marL="0" marR="0" lvl="0" indent="0" algn="l" defTabSz="914400" rtl="0" eaLnBrk="1" fontAlgn="auto" latinLnBrk="0" hangingPunct="1">
                        <a:lnSpc>
                          <a:spcPct val="100000"/>
                        </a:lnSpc>
                        <a:spcBef>
                          <a:spcPts val="0"/>
                        </a:spcBef>
                        <a:spcAft>
                          <a:spcPts val="1200"/>
                        </a:spcAft>
                        <a:buClrTx/>
                        <a:buSzTx/>
                        <a:buFontTx/>
                        <a:buNone/>
                        <a:tabLst/>
                        <a:defRPr/>
                      </a:pPr>
                      <a:r>
                        <a:rPr lang="pl-PL" sz="1200" b="0" kern="1200" baseline="0" dirty="0" smtClean="0">
                          <a:solidFill>
                            <a:schemeClr val="tx1"/>
                          </a:solidFill>
                          <a:latin typeface="+mn-lt"/>
                          <a:ea typeface="+mn-ea"/>
                          <a:cs typeface="+mn-cs"/>
                        </a:rPr>
                        <a:t>Sporządzenie raportu metodycznego określającego metodykę badania i dobór kryteriów delimitujących obszary funkcjonalne województwa lubuskiego wraz </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z obszarami strategicznej interwencji.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października 2015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0">
                <a:tc>
                  <a:txBody>
                    <a:bodyPr/>
                    <a:lstStyle/>
                    <a:p>
                      <a:pPr algn="ctr"/>
                      <a:r>
                        <a:rPr lang="pl-PL" sz="1200" b="0" kern="1200" baseline="0" dirty="0" smtClean="0">
                          <a:solidFill>
                            <a:schemeClr val="tx1"/>
                          </a:solidFill>
                          <a:latin typeface="+mn-lt"/>
                          <a:ea typeface="+mn-ea"/>
                          <a:cs typeface="+mn-cs"/>
                        </a:rPr>
                        <a:t>ETAP II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Sporządzenie wstępnej wersji obszarów funkcjonalnych wraz z obszarami strategicznej interwencji.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listopada 2015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98884">
                <a:tc>
                  <a:txBody>
                    <a:bodyPr/>
                    <a:lstStyle/>
                    <a:p>
                      <a:pPr algn="ctr"/>
                      <a:r>
                        <a:rPr lang="pl-PL" sz="1200" b="0" kern="1200" baseline="0" dirty="0" smtClean="0">
                          <a:solidFill>
                            <a:schemeClr val="tx1"/>
                          </a:solidFill>
                          <a:latin typeface="+mn-lt"/>
                          <a:ea typeface="+mn-ea"/>
                          <a:cs typeface="+mn-cs"/>
                        </a:rPr>
                        <a:t>ETAP III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nSpc>
                          <a:spcPct val="100000"/>
                        </a:lnSpc>
                        <a:spcAft>
                          <a:spcPts val="60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Sporządzenie wstępnej wersji projektu Planu zagospodarowania przestrzennego miejskiego obszaru funkcjonalnego ośrodka wojewódzkiego Gorzów Wlkp.</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stycznia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a:r>
                        <a:rPr lang="pl-PL" sz="1200" b="0" kern="1200" baseline="0" dirty="0" smtClean="0">
                          <a:solidFill>
                            <a:schemeClr val="tx1"/>
                          </a:solidFill>
                          <a:latin typeface="+mn-lt"/>
                          <a:ea typeface="+mn-ea"/>
                          <a:cs typeface="+mn-cs"/>
                        </a:rPr>
                        <a:t>ETAP IV</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nSpc>
                          <a:spcPct val="100000"/>
                        </a:lnSpc>
                        <a:spcAft>
                          <a:spcPts val="60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Sporządzenie wstępnej wersji projektu Planu zagospodarowania przestrzennego miejskiego obszaru funkcjonalnego ośrodka wojewódzkiego Zielona Góra.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lutego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a:r>
                        <a:rPr lang="pl-PL" sz="1200" b="0" kern="1200" baseline="0" dirty="0" smtClean="0">
                          <a:solidFill>
                            <a:schemeClr val="tx1"/>
                          </a:solidFill>
                          <a:latin typeface="+mn-lt"/>
                          <a:ea typeface="+mn-ea"/>
                          <a:cs typeface="+mn-cs"/>
                        </a:rPr>
                        <a:t>ETAP V</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pl-PL" sz="1200" b="0" kern="1200" baseline="0" dirty="0" smtClean="0">
                          <a:solidFill>
                            <a:schemeClr val="tx1"/>
                          </a:solidFill>
                          <a:latin typeface="+mn-lt"/>
                          <a:ea typeface="+mn-ea"/>
                          <a:cs typeface="+mn-cs"/>
                        </a:rPr>
                        <a:t>Sporządzenie wstępnej wersji planu struktury funkcjonalno-przestrzennej i kierunków zagospodarowania przestrzennego województwa lubuskiego.</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kwietnia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28600">
                <a:tc>
                  <a:txBody>
                    <a:bodyPr/>
                    <a:lstStyle/>
                    <a:p>
                      <a:pPr algn="ctr"/>
                      <a:r>
                        <a:rPr lang="pl-PL" sz="1200" b="0" kern="1200" baseline="0" dirty="0" smtClean="0">
                          <a:solidFill>
                            <a:schemeClr val="tx1"/>
                          </a:solidFill>
                          <a:latin typeface="+mn-lt"/>
                          <a:ea typeface="+mn-ea"/>
                          <a:cs typeface="+mn-cs"/>
                        </a:rPr>
                        <a:t>ETAP VI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pl-PL" sz="1200" b="0" kern="1200" baseline="0" dirty="0" smtClean="0">
                          <a:solidFill>
                            <a:schemeClr val="tx1"/>
                          </a:solidFill>
                          <a:latin typeface="+mn-lt"/>
                          <a:ea typeface="+mn-ea"/>
                          <a:cs typeface="+mn-cs"/>
                        </a:rPr>
                        <a:t>Sporządzenie wstępnej wersji inwestycji celu publicznego o znaczeniu ponadlokalnym, wniosków i rekomendacji z PZPWL dla gmin województwa lubuskiego, dla polityki przestrzennej w województwach sąsiednich oraz do Koncepcji Przestrzennego Zagospodarowania Kraju (KPZK).</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czerwca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834207016"/>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dirty="0" smtClean="0"/>
                        <a:t>HARMONOGRAM PRAC</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783464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514023675"/>
              </p:ext>
            </p:extLst>
          </p:nvPr>
        </p:nvGraphicFramePr>
        <p:xfrm>
          <a:off x="485546" y="1736812"/>
          <a:ext cx="8172908" cy="3840480"/>
        </p:xfrm>
        <a:graphic>
          <a:graphicData uri="http://schemas.openxmlformats.org/drawingml/2006/table">
            <a:tbl>
              <a:tblPr firstRow="1" bandRow="1">
                <a:tableStyleId>{5C22544A-7EE6-4342-B048-85BDC9FD1C3A}</a:tableStyleId>
              </a:tblPr>
              <a:tblGrid>
                <a:gridCol w="864096"/>
                <a:gridCol w="5580620"/>
                <a:gridCol w="1728192"/>
              </a:tblGrid>
              <a:tr h="117077">
                <a:tc>
                  <a:txBody>
                    <a:bodyPr/>
                    <a:lstStyle/>
                    <a:p>
                      <a:pPr algn="ctr"/>
                      <a:r>
                        <a:rPr lang="pl-PL" sz="1200" dirty="0" smtClean="0">
                          <a:solidFill>
                            <a:schemeClr val="tx1"/>
                          </a:solidFill>
                        </a:rPr>
                        <a:t>ETAP</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dirty="0" smtClean="0">
                          <a:solidFill>
                            <a:schemeClr val="tx1"/>
                          </a:solidFill>
                        </a:rPr>
                        <a:t>ZAKRES OPRACOWANIA</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dirty="0" smtClean="0">
                          <a:solidFill>
                            <a:schemeClr val="tx1"/>
                          </a:solidFill>
                        </a:rPr>
                        <a:t>TERMIN WYKONANIA</a:t>
                      </a:r>
                      <a:endParaRPr lang="pl-PL" sz="1200" dirty="0">
                        <a:solidFill>
                          <a:schemeClr val="tx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09716">
                <a:tc>
                  <a:txBody>
                    <a:bodyPr/>
                    <a:lstStyle/>
                    <a:p>
                      <a:pPr algn="ctr"/>
                      <a:r>
                        <a:rPr lang="pl-PL" sz="1200" b="0" kern="1200" baseline="0" dirty="0" smtClean="0">
                          <a:solidFill>
                            <a:schemeClr val="tx1"/>
                          </a:solidFill>
                          <a:latin typeface="+mn-lt"/>
                          <a:ea typeface="+mn-ea"/>
                          <a:cs typeface="+mn-cs"/>
                        </a:rPr>
                        <a:t>ETAP VII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Sporządzenie wstępnej wersji projektu PZPWL (tekst + grafika).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sierpnia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280400">
                <a:tc>
                  <a:txBody>
                    <a:bodyPr/>
                    <a:lstStyle/>
                    <a:p>
                      <a:pPr algn="ctr"/>
                      <a:r>
                        <a:rPr lang="pl-PL" sz="1200" b="0" kern="1200" baseline="0" dirty="0" smtClean="0">
                          <a:solidFill>
                            <a:schemeClr val="tx1"/>
                          </a:solidFill>
                          <a:latin typeface="+mn-lt"/>
                          <a:ea typeface="+mn-ea"/>
                          <a:cs typeface="+mn-cs"/>
                        </a:rPr>
                        <a:t>ETAP VIII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kern="1200" baseline="0" dirty="0" smtClean="0">
                          <a:solidFill>
                            <a:schemeClr val="tx1"/>
                          </a:solidFill>
                          <a:latin typeface="+mn-lt"/>
                          <a:ea typeface="+mn-ea"/>
                          <a:cs typeface="+mn-cs"/>
                        </a:rPr>
                        <a:t>Sporządzenie prognozy oddziaływania na środowisko do wstępnej wersji projektu PZPWL.</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września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21920">
                <a:tc>
                  <a:txBody>
                    <a:bodyPr/>
                    <a:lstStyle/>
                    <a:p>
                      <a:pPr algn="ctr"/>
                      <a:r>
                        <a:rPr lang="pl-PL" sz="1200" b="0" kern="1200" baseline="0" dirty="0" smtClean="0">
                          <a:solidFill>
                            <a:schemeClr val="tx1"/>
                          </a:solidFill>
                          <a:latin typeface="+mn-lt"/>
                          <a:ea typeface="+mn-ea"/>
                          <a:cs typeface="+mn-cs"/>
                        </a:rPr>
                        <a:t>ETAP IX</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nSpc>
                          <a:spcPct val="100000"/>
                        </a:lnSpc>
                        <a:spcAft>
                          <a:spcPts val="60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Sporządzenie streszczenia w języku polskim wstępnej wersji projektu PZPWL </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wraz z prognozą oddziaływania na środowisko do tłumaczenia na język niemiecki.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18 listopada 2016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r h="152400">
                <a:tc>
                  <a:txBody>
                    <a:bodyPr/>
                    <a:lstStyle/>
                    <a:p>
                      <a:pPr algn="ctr"/>
                      <a:r>
                        <a:rPr lang="pl-PL" sz="1200" b="0" kern="1200" baseline="0" dirty="0" smtClean="0">
                          <a:solidFill>
                            <a:schemeClr val="tx1"/>
                          </a:solidFill>
                          <a:latin typeface="+mn-lt"/>
                          <a:ea typeface="+mn-ea"/>
                          <a:cs typeface="+mn-cs"/>
                        </a:rPr>
                        <a:t>ETAP X</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lvl="0" indent="0">
                        <a:lnSpc>
                          <a:spcPct val="100000"/>
                        </a:lnSpc>
                        <a:spcAft>
                          <a:spcPts val="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Uzyskanie wymaganych uzgodnień i opinii o projekcie PZPWL wraz z prognozą oddziaływania na środowisko.</a:t>
                      </a:r>
                    </a:p>
                    <a:p>
                      <a:pPr marL="0" lvl="0" indent="0">
                        <a:lnSpc>
                          <a:spcPct val="100000"/>
                        </a:lnSpc>
                        <a:spcAft>
                          <a:spcPts val="600"/>
                        </a:spcAft>
                        <a:buClr>
                          <a:srgbClr val="4F81BD"/>
                        </a:buClr>
                        <a:buFont typeface="Wingdings" panose="05000000000000000000" pitchFamily="2" charset="2"/>
                        <a:buNone/>
                      </a:pPr>
                      <a:r>
                        <a:rPr lang="pl-PL" sz="1200" b="0" kern="1200" baseline="0" dirty="0" smtClean="0">
                          <a:solidFill>
                            <a:schemeClr val="tx1"/>
                          </a:solidFill>
                          <a:latin typeface="+mn-lt"/>
                          <a:ea typeface="+mn-ea"/>
                          <a:cs typeface="+mn-cs"/>
                        </a:rPr>
                        <a:t>Przedstawienie projektu PZPWL ministrowi właściwemu ds. budownictwa, planowania </a:t>
                      </a:r>
                      <a:br>
                        <a:rPr lang="pl-PL" sz="1200" b="0" kern="1200" baseline="0" dirty="0" smtClean="0">
                          <a:solidFill>
                            <a:schemeClr val="tx1"/>
                          </a:solidFill>
                          <a:latin typeface="+mn-lt"/>
                          <a:ea typeface="+mn-ea"/>
                          <a:cs typeface="+mn-cs"/>
                        </a:rPr>
                      </a:br>
                      <a:r>
                        <a:rPr lang="pl-PL" sz="1200" b="0" kern="1200" baseline="0" dirty="0" smtClean="0">
                          <a:solidFill>
                            <a:schemeClr val="tx1"/>
                          </a:solidFill>
                          <a:latin typeface="+mn-lt"/>
                          <a:ea typeface="+mn-ea"/>
                          <a:cs typeface="+mn-cs"/>
                        </a:rPr>
                        <a:t>i zagospodarowania przestrzennego oraz mieszkalnictwa w celu stwierdzenia jego zgodności z </a:t>
                      </a:r>
                      <a:r>
                        <a:rPr lang="pl-PL" sz="1200" b="0" kern="1200" baseline="0" dirty="0" smtClean="0">
                          <a:solidFill>
                            <a:schemeClr val="tx1"/>
                          </a:solidFill>
                          <a:latin typeface="+mn-lt"/>
                          <a:ea typeface="+mn-ea"/>
                          <a:cs typeface="+mn-cs"/>
                        </a:rPr>
                        <a:t>KPZK </a:t>
                      </a:r>
                      <a:r>
                        <a:rPr lang="pl-PL" sz="1200" b="0" kern="1200" baseline="0" dirty="0" smtClean="0">
                          <a:solidFill>
                            <a:schemeClr val="tx1"/>
                          </a:solidFill>
                          <a:latin typeface="+mn-lt"/>
                          <a:ea typeface="+mn-ea"/>
                          <a:cs typeface="+mn-cs"/>
                        </a:rPr>
                        <a:t>oraz ministrowi właściwemu do spraw rozwoju regionalnego w celu stwierdzenia jego zgodności z programami rządowymi.</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pl-PL" sz="1200" b="0" kern="1200" baseline="0" dirty="0" smtClean="0">
                          <a:solidFill>
                            <a:schemeClr val="tx1"/>
                          </a:solidFill>
                          <a:latin typeface="+mn-lt"/>
                          <a:ea typeface="+mn-ea"/>
                          <a:cs typeface="+mn-cs"/>
                        </a:rPr>
                        <a:t>31 sierpnia 2017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40000"/>
                        <a:lumOff val="60000"/>
                      </a:schemeClr>
                    </a:solidFill>
                  </a:tcPr>
                </a:tc>
              </a:tr>
              <a:tr h="121920">
                <a:tc>
                  <a:txBody>
                    <a:bodyPr/>
                    <a:lstStyle/>
                    <a:p>
                      <a:pPr algn="ctr"/>
                      <a:r>
                        <a:rPr lang="pl-PL" sz="1200" b="0" kern="1200" baseline="0" dirty="0" smtClean="0">
                          <a:solidFill>
                            <a:schemeClr val="tx1"/>
                          </a:solidFill>
                          <a:latin typeface="+mn-lt"/>
                          <a:ea typeface="+mn-ea"/>
                          <a:cs typeface="+mn-cs"/>
                        </a:rPr>
                        <a:t>ETAP XI</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pl-PL" sz="1200" b="0" kern="1200" baseline="0" dirty="0" smtClean="0">
                          <a:solidFill>
                            <a:schemeClr val="tx1"/>
                          </a:solidFill>
                          <a:latin typeface="+mn-lt"/>
                          <a:ea typeface="+mn-ea"/>
                          <a:cs typeface="+mn-cs"/>
                        </a:rPr>
                        <a:t>Sporządzenie syntezy PZPWL.</a:t>
                      </a:r>
                    </a:p>
                    <a:p>
                      <a:r>
                        <a:rPr lang="pl-PL" sz="1200" b="0" kern="1200" baseline="0" dirty="0" smtClean="0">
                          <a:solidFill>
                            <a:schemeClr val="tx1"/>
                          </a:solidFill>
                          <a:latin typeface="+mn-lt"/>
                          <a:ea typeface="+mn-ea"/>
                          <a:cs typeface="+mn-cs"/>
                        </a:rPr>
                        <a:t>Przygotowanie materiałów na temat projektu PZPWL oraz ich przedstawienie na posiedzeniu Zarządu Województwa Lubuskiego, Komisjach i sesji Sejmiku Województwa Lubuskiego.</a:t>
                      </a:r>
                    </a:p>
                    <a:p>
                      <a:r>
                        <a:rPr lang="pl-PL" sz="1200" b="0" kern="1200" baseline="0" dirty="0" smtClean="0">
                          <a:solidFill>
                            <a:schemeClr val="tx1"/>
                          </a:solidFill>
                          <a:latin typeface="+mn-lt"/>
                          <a:ea typeface="+mn-ea"/>
                          <a:cs typeface="+mn-cs"/>
                        </a:rPr>
                        <a:t>Przekazanie uchwały Sejmiku Województwa Lubuskiego Wojewodzie Lubuskiemu, przygotowanie PZPWL do druku.</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pl-PL" sz="1200" b="0" kern="1200" baseline="0" dirty="0" smtClean="0">
                          <a:solidFill>
                            <a:schemeClr val="tx1"/>
                          </a:solidFill>
                          <a:latin typeface="+mn-lt"/>
                          <a:ea typeface="+mn-ea"/>
                          <a:cs typeface="+mn-cs"/>
                        </a:rPr>
                        <a:t>30 września 2017 r.</a:t>
                      </a:r>
                      <a:endParaRPr lang="pl-PL" sz="1200" b="0" kern="1200" baseline="0" dirty="0">
                        <a:solidFill>
                          <a:schemeClr val="tx1"/>
                        </a:solidFill>
                        <a:latin typeface="+mn-lt"/>
                        <a:ea typeface="+mn-ea"/>
                        <a:cs typeface="+mn-cs"/>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graphicFrame>
        <p:nvGraphicFramePr>
          <p:cNvPr id="10" name="Tabela 9"/>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HARMONOGRAM</a:t>
                      </a:r>
                      <a:r>
                        <a:rPr lang="pl-PL" sz="1200" b="1" i="0" baseline="0" dirty="0" smtClean="0">
                          <a:solidFill>
                            <a:schemeClr val="lt1"/>
                          </a:solidFill>
                          <a:effectLst/>
                          <a:latin typeface="+mn-lt"/>
                          <a:ea typeface="+mn-ea"/>
                        </a:rPr>
                        <a:t> PRAC</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3126819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734474281"/>
              </p:ext>
            </p:extLst>
          </p:nvPr>
        </p:nvGraphicFramePr>
        <p:xfrm>
          <a:off x="431540" y="1736812"/>
          <a:ext cx="8280920" cy="4594609"/>
        </p:xfrm>
        <a:graphic>
          <a:graphicData uri="http://schemas.openxmlformats.org/drawingml/2006/table">
            <a:tbl>
              <a:tblPr/>
              <a:tblGrid>
                <a:gridCol w="8280920"/>
              </a:tblGrid>
              <a:tr h="4594609">
                <a:tc>
                  <a:txBody>
                    <a:bodyPr/>
                    <a:lstStyle/>
                    <a:p>
                      <a:pPr marL="285750" lvl="0" indent="-285750">
                        <a:lnSpc>
                          <a:spcPct val="120000"/>
                        </a:lnSpc>
                        <a:spcAft>
                          <a:spcPts val="600"/>
                        </a:spcAft>
                        <a:buClr>
                          <a:srgbClr val="4F81BD"/>
                        </a:buClr>
                        <a:buFont typeface="Wingdings" panose="05000000000000000000" pitchFamily="2" charset="2"/>
                        <a:buChar char="Ø"/>
                      </a:pPr>
                      <a:endParaRPr lang="pl-PL" sz="1400" dirty="0" smtClean="0"/>
                    </a:p>
                    <a:p>
                      <a:pPr marL="285750" lvl="0" indent="-285750">
                        <a:lnSpc>
                          <a:spcPct val="120000"/>
                        </a:lnSpc>
                        <a:spcAft>
                          <a:spcPts val="600"/>
                        </a:spcAft>
                        <a:buClr>
                          <a:srgbClr val="4F81BD"/>
                        </a:buClr>
                        <a:buFont typeface="Wingdings" panose="05000000000000000000" pitchFamily="2" charset="2"/>
                        <a:buChar char="Ø"/>
                      </a:pPr>
                      <a:r>
                        <a:rPr lang="pl-PL" sz="1400" dirty="0" smtClean="0"/>
                        <a:t>Termin</a:t>
                      </a:r>
                      <a:r>
                        <a:rPr lang="pl-PL" sz="1400" baseline="0" dirty="0" smtClean="0"/>
                        <a:t> składania wniosków: 14 listopada 2014 r. – 20 lutego 2015 r.</a:t>
                      </a:r>
                    </a:p>
                    <a:p>
                      <a:pPr marL="285750" lvl="0" indent="-285750">
                        <a:lnSpc>
                          <a:spcPct val="120000"/>
                        </a:lnSpc>
                        <a:spcAft>
                          <a:spcPts val="600"/>
                        </a:spcAft>
                        <a:buClr>
                          <a:srgbClr val="4F81BD"/>
                        </a:buClr>
                        <a:buFont typeface="Wingdings" panose="05000000000000000000" pitchFamily="2" charset="2"/>
                        <a:buChar char="Ø"/>
                      </a:pPr>
                      <a:r>
                        <a:rPr lang="pl-PL" sz="1400" baseline="0" dirty="0" smtClean="0"/>
                        <a:t>Wpłynęło 127 wniosków, z czego 57 zgłosiły osoby prywatne</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endParaRPr lang="pl-PL" sz="1400" baseline="0" dirty="0" smtClean="0"/>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solidFill>
                            <a:schemeClr val="tx1"/>
                          </a:solidFill>
                        </a:rPr>
                        <a:t>Sposób rozpatrzenia złożonych wniosków: 41 wniosków uwzględniono w całości, </a:t>
                      </a:r>
                      <a:br>
                        <a:rPr lang="pl-PL" sz="1400" baseline="0" dirty="0" smtClean="0">
                          <a:solidFill>
                            <a:schemeClr val="tx1"/>
                          </a:solidFill>
                        </a:rPr>
                      </a:br>
                      <a:r>
                        <a:rPr lang="pl-PL" sz="1400" baseline="0" dirty="0" smtClean="0">
                          <a:solidFill>
                            <a:schemeClr val="tx1"/>
                          </a:solidFill>
                        </a:rPr>
                        <a:t>86 wniosków uwzględniono częściowo, brak wniosków w całości nieuwzględnionych</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endParaRPr lang="pl-PL" sz="1400" baseline="0" dirty="0" smtClean="0"/>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solidFill>
                            <a:schemeClr val="tx2"/>
                          </a:solidFill>
                        </a:rPr>
                        <a:t>18 marca 2015 r. – Konferencja opiniująca wnioski dotyczące obszarów funkcjonalnych województwa lubuskiego</a:t>
                      </a:r>
                    </a:p>
                    <a:p>
                      <a:pPr marL="285750" lvl="0" indent="-285750">
                        <a:lnSpc>
                          <a:spcPct val="120000"/>
                        </a:lnSpc>
                        <a:spcAft>
                          <a:spcPts val="600"/>
                        </a:spcAft>
                        <a:buClr>
                          <a:srgbClr val="4F81BD"/>
                        </a:buClr>
                        <a:buFont typeface="Wingdings" panose="05000000000000000000" pitchFamily="2" charset="2"/>
                        <a:buChar char="Ø"/>
                      </a:pPr>
                      <a:endParaRPr lang="pl-PL" sz="1400" baseline="0" dirty="0" smtClean="0"/>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1088805264"/>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WNIOSKI ZŁOŻONE DO PZPWL</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3304544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868755827"/>
              </p:ext>
            </p:extLst>
          </p:nvPr>
        </p:nvGraphicFramePr>
        <p:xfrm>
          <a:off x="431540" y="1736812"/>
          <a:ext cx="8280920" cy="4594609"/>
        </p:xfrm>
        <a:graphic>
          <a:graphicData uri="http://schemas.openxmlformats.org/drawingml/2006/table">
            <a:tbl>
              <a:tblPr/>
              <a:tblGrid>
                <a:gridCol w="8280920"/>
              </a:tblGrid>
              <a:tr h="4594609">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TOM I – PLAN ZAGOSPODAROWANIA PRZESTRZENNEGO WOJEWÓDZTWA LUBUSKIEGO</a:t>
                      </a:r>
                    </a:p>
                    <a:p>
                      <a:pPr marL="0" lvl="0" indent="0">
                        <a:lnSpc>
                          <a:spcPct val="120000"/>
                        </a:lnSpc>
                        <a:spcAft>
                          <a:spcPts val="600"/>
                        </a:spcAft>
                        <a:buClr>
                          <a:srgbClr val="4F81BD"/>
                        </a:buClr>
                        <a:buFont typeface="Wingdings" panose="05000000000000000000" pitchFamily="2" charset="2"/>
                        <a:buNone/>
                      </a:pPr>
                      <a:endParaRPr lang="pl-PL" sz="1400" b="1" baseline="0" dirty="0" smtClean="0">
                        <a:solidFill>
                          <a:schemeClr val="tx1"/>
                        </a:solidFill>
                      </a:endParaRPr>
                    </a:p>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TOM II – PLAN ZAGOSPODAROWANIA PRZESTRZENNEGO MOF OW GORZÓW WLKP.</a:t>
                      </a:r>
                    </a:p>
                    <a:p>
                      <a:pPr marL="0" lvl="0" indent="0">
                        <a:lnSpc>
                          <a:spcPct val="120000"/>
                        </a:lnSpc>
                        <a:spcAft>
                          <a:spcPts val="600"/>
                        </a:spcAft>
                        <a:buClr>
                          <a:srgbClr val="4F81BD"/>
                        </a:buClr>
                        <a:buFont typeface="Wingdings" panose="05000000000000000000" pitchFamily="2" charset="2"/>
                        <a:buNone/>
                      </a:pPr>
                      <a:endParaRPr lang="pl-PL" sz="1400" b="1" kern="1200" baseline="0" dirty="0" smtClean="0">
                        <a:solidFill>
                          <a:schemeClr val="tx1"/>
                        </a:solidFill>
                        <a:latin typeface="+mn-lt"/>
                        <a:ea typeface="+mn-ea"/>
                        <a:cs typeface="+mn-cs"/>
                      </a:endParaRPr>
                    </a:p>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1"/>
                          </a:solidFill>
                        </a:rPr>
                        <a:t>TOM III – PLAN ZAGOSPODAROWANIA PRZESTRZENNEGO MOF OW ZIELONA GÓRA</a:t>
                      </a:r>
                    </a:p>
                    <a:p>
                      <a:pPr marL="0" lvl="0" indent="0">
                        <a:lnSpc>
                          <a:spcPct val="120000"/>
                        </a:lnSpc>
                        <a:spcAft>
                          <a:spcPts val="600"/>
                        </a:spcAft>
                        <a:buClr>
                          <a:srgbClr val="4F81BD"/>
                        </a:buClr>
                        <a:buFont typeface="Wingdings" panose="05000000000000000000" pitchFamily="2" charset="2"/>
                        <a:buNone/>
                      </a:pPr>
                      <a:endParaRPr lang="pl-PL" sz="1400" b="1" kern="1200" baseline="0" dirty="0" smtClean="0">
                        <a:solidFill>
                          <a:schemeClr val="tx1"/>
                        </a:solidFill>
                        <a:latin typeface="+mn-lt"/>
                        <a:ea typeface="+mn-ea"/>
                        <a:cs typeface="+mn-cs"/>
                      </a:endParaRP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baseline="0" dirty="0" smtClean="0">
                          <a:solidFill>
                            <a:schemeClr val="tx1"/>
                          </a:solidFill>
                        </a:rPr>
                        <a:t>TOM IV – WNIOSKI I REKOMENDACJE Z PLANU ZAGOSPODAROWANIA PRZESTRZENNEGO WOJEWÓDZTWA LUBUSKIEGO – KARTY GMIN</a:t>
                      </a: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endParaRPr lang="pl-PL" sz="1400" b="1" kern="1200" baseline="0" dirty="0" smtClean="0">
                        <a:solidFill>
                          <a:schemeClr val="tx1"/>
                        </a:solidFill>
                        <a:latin typeface="+mn-lt"/>
                        <a:ea typeface="+mn-ea"/>
                        <a:cs typeface="+mn-cs"/>
                      </a:endParaRPr>
                    </a:p>
                    <a:p>
                      <a:pPr marL="0"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1" baseline="0" dirty="0" smtClean="0">
                          <a:solidFill>
                            <a:schemeClr val="tx1"/>
                          </a:solidFill>
                        </a:rPr>
                        <a:t>PROGNOZA ODDZIAŁYWANIA NA ŚRODOWISKO</a:t>
                      </a:r>
                    </a:p>
                    <a:p>
                      <a:pPr marL="358775"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0" baseline="0" dirty="0" smtClean="0">
                          <a:solidFill>
                            <a:schemeClr val="tx1"/>
                          </a:solidFill>
                        </a:rPr>
                        <a:t>Rozdział I – do projektu Planu Zagospodarowania Przestrzennego Województwa Lubuskiego</a:t>
                      </a:r>
                    </a:p>
                    <a:p>
                      <a:pPr marL="358775"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0" baseline="0" dirty="0" smtClean="0">
                          <a:solidFill>
                            <a:schemeClr val="tx1"/>
                          </a:solidFill>
                        </a:rPr>
                        <a:t>Rozdział II – do projektu Planu Zagospodarowania Przestrzennego MOF OW Gorzów Wlkp.</a:t>
                      </a:r>
                    </a:p>
                    <a:p>
                      <a:pPr marL="358775" marR="0" lvl="0" indent="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None/>
                        <a:tabLst/>
                        <a:defRPr/>
                      </a:pPr>
                      <a:r>
                        <a:rPr lang="pl-PL" sz="1400" b="0" baseline="0" dirty="0" smtClean="0">
                          <a:solidFill>
                            <a:schemeClr val="tx1"/>
                          </a:solidFill>
                        </a:rPr>
                        <a:t>Rozdział III – do projektu Planu Zagospodarowania Przestrzennego MOF OW Zielona Góra</a:t>
                      </a:r>
                      <a:endParaRPr lang="pl-PL" sz="1400" b="0" dirty="0" smtClean="0">
                        <a:solidFill>
                          <a:schemeClr val="tx1"/>
                        </a:solidFill>
                      </a:endParaRP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8" name="Tabela 7"/>
          <p:cNvGraphicFramePr>
            <a:graphicFrameLocks noGrp="1"/>
          </p:cNvGraphicFramePr>
          <p:nvPr>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dirty="0" smtClean="0">
                          <a:solidFill>
                            <a:schemeClr val="lt1"/>
                          </a:solidFill>
                          <a:effectLst/>
                          <a:latin typeface="+mn-lt"/>
                          <a:ea typeface="+mn-ea"/>
                        </a:rPr>
                        <a:t>ZAWARTOŚĆ</a:t>
                      </a:r>
                      <a:r>
                        <a:rPr lang="pl-PL" sz="1200" b="1" i="0" baseline="0" dirty="0" smtClean="0">
                          <a:solidFill>
                            <a:schemeClr val="lt1"/>
                          </a:solidFill>
                          <a:effectLst/>
                          <a:latin typeface="+mn-lt"/>
                          <a:ea typeface="+mn-ea"/>
                        </a:rPr>
                        <a:t> OPRACOWANIA</a:t>
                      </a:r>
                      <a:endParaRPr lang="pl-PL" sz="1200" b="1" i="1" dirty="0">
                        <a:solidFill>
                          <a:srgbClr val="FF0000"/>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129367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C:\Documents and Settings\D.Potrubacz\Pulpit\Rysunek1.jpg"/>
          <p:cNvPicPr>
            <a:picLocks noChangeAspect="1" noChangeArrowheads="1"/>
          </p:cNvPicPr>
          <p:nvPr/>
        </p:nvPicPr>
        <p:blipFill>
          <a:blip r:embed="rId3"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sp>
        <p:nvSpPr>
          <p:cNvPr id="8" name="Prostokąt zaokrąglony 7"/>
          <p:cNvSpPr/>
          <p:nvPr/>
        </p:nvSpPr>
        <p:spPr>
          <a:xfrm>
            <a:off x="2411252" y="2470117"/>
            <a:ext cx="6732748" cy="1917767"/>
          </a:xfrm>
          <a:prstGeom prst="roundRect">
            <a:avLst/>
          </a:prstGeom>
          <a:solidFill>
            <a:schemeClr val="accent1">
              <a:lumMod val="20000"/>
              <a:lumOff val="80000"/>
              <a:alpha val="61000"/>
            </a:schemeClr>
          </a:solidFill>
          <a:ln>
            <a:solidFill>
              <a:schemeClr val="bg1">
                <a:lumMod val="8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Tytuł 1"/>
          <p:cNvSpPr txBox="1">
            <a:spLocks/>
          </p:cNvSpPr>
          <p:nvPr/>
        </p:nvSpPr>
        <p:spPr>
          <a:xfrm>
            <a:off x="2915816" y="2955280"/>
            <a:ext cx="5832648" cy="94744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800" b="1" spc="300" dirty="0" smtClean="0">
                <a:solidFill>
                  <a:srgbClr val="4F81BD"/>
                </a:solidFill>
              </a:rPr>
              <a:t>PLAN ZAGOSPODAROWANIA PRZESTRZENNEGO WOJEWÓDZTWA LUBUSKIEGO</a:t>
            </a:r>
          </a:p>
          <a:p>
            <a:endParaRPr lang="pl-PL" sz="1800" b="1" spc="300" dirty="0" smtClean="0">
              <a:solidFill>
                <a:srgbClr val="4F81BD"/>
              </a:solidFill>
            </a:endParaRPr>
          </a:p>
          <a:p>
            <a:r>
              <a:rPr lang="pl-PL" sz="1800" b="1" spc="300" dirty="0" smtClean="0">
                <a:solidFill>
                  <a:srgbClr val="4F81BD"/>
                </a:solidFill>
              </a:rPr>
              <a:t>TOM I</a:t>
            </a:r>
          </a:p>
        </p:txBody>
      </p:sp>
    </p:spTree>
    <p:extLst>
      <p:ext uri="{BB962C8B-B14F-4D97-AF65-F5344CB8AC3E}">
        <p14:creationId xmlns:p14="http://schemas.microsoft.com/office/powerpoint/2010/main" val="3676298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2448378047"/>
              </p:ext>
            </p:extLst>
          </p:nvPr>
        </p:nvGraphicFramePr>
        <p:xfrm>
          <a:off x="431540" y="1736812"/>
          <a:ext cx="8280920" cy="4572508"/>
        </p:xfrm>
        <a:graphic>
          <a:graphicData uri="http://schemas.openxmlformats.org/drawingml/2006/table">
            <a:tbl>
              <a:tblPr/>
              <a:tblGrid>
                <a:gridCol w="8280920"/>
              </a:tblGrid>
              <a:tr h="4572508">
                <a:tc>
                  <a:txBody>
                    <a:bodyPr/>
                    <a:lstStyle/>
                    <a:p>
                      <a:pPr marL="0" lvl="0" indent="0">
                        <a:lnSpc>
                          <a:spcPct val="120000"/>
                        </a:lnSpc>
                        <a:spcAft>
                          <a:spcPts val="600"/>
                        </a:spcAft>
                        <a:buClr>
                          <a:srgbClr val="4F81BD"/>
                        </a:buClr>
                        <a:buFont typeface="Wingdings" panose="05000000000000000000" pitchFamily="2" charset="2"/>
                        <a:buNone/>
                      </a:pPr>
                      <a:r>
                        <a:rPr lang="pl-PL" sz="1400" b="1" baseline="0" dirty="0" smtClean="0">
                          <a:solidFill>
                            <a:schemeClr val="tx2"/>
                          </a:solidFill>
                        </a:rPr>
                        <a:t>Uwarunkowania rozwoju przestrzennego</a:t>
                      </a:r>
                      <a:r>
                        <a:rPr lang="pl-PL" sz="1400" b="0" baseline="0" dirty="0" smtClean="0">
                          <a:solidFill>
                            <a:schemeClr val="tx2"/>
                          </a:solidFill>
                        </a:rPr>
                        <a:t> obejmujące następujące zagadnienia:</a:t>
                      </a:r>
                      <a:endParaRPr lang="pl-PL" sz="1400" b="0" dirty="0" smtClean="0">
                        <a:solidFill>
                          <a:schemeClr val="tx2"/>
                        </a:solidFill>
                      </a:endParaRPr>
                    </a:p>
                    <a:p>
                      <a:pPr marL="285750" lvl="0" indent="-285750">
                        <a:lnSpc>
                          <a:spcPct val="120000"/>
                        </a:lnSpc>
                        <a:spcAft>
                          <a:spcPts val="600"/>
                        </a:spcAft>
                        <a:buClr>
                          <a:srgbClr val="4F81BD"/>
                        </a:buClr>
                        <a:buFont typeface="Wingdings" panose="05000000000000000000" pitchFamily="2" charset="2"/>
                        <a:buChar char="Ø"/>
                      </a:pPr>
                      <a:endParaRPr lang="pl-PL" sz="1400" dirty="0" smtClean="0"/>
                    </a:p>
                    <a:p>
                      <a:pPr marL="285750" lvl="0" indent="-285750">
                        <a:lnSpc>
                          <a:spcPct val="120000"/>
                        </a:lnSpc>
                        <a:spcAft>
                          <a:spcPts val="600"/>
                        </a:spcAft>
                        <a:buClr>
                          <a:srgbClr val="4F81BD"/>
                        </a:buClr>
                        <a:buFont typeface="Wingdings" panose="05000000000000000000" pitchFamily="2" charset="2"/>
                        <a:buChar char="Ø"/>
                      </a:pPr>
                      <a:r>
                        <a:rPr lang="pl-PL" sz="1400" baseline="0" dirty="0" smtClean="0"/>
                        <a:t>Rekomendacje i wnioski wynikające z Okresowej oceny Zmiany Planu zagospodarowania przestrzennego Województwa Lubuskiego</a:t>
                      </a:r>
                    </a:p>
                    <a:p>
                      <a:pPr marL="285750" lvl="0" indent="-285750">
                        <a:lnSpc>
                          <a:spcPct val="120000"/>
                        </a:lnSpc>
                        <a:spcAft>
                          <a:spcPts val="600"/>
                        </a:spcAft>
                        <a:buClr>
                          <a:srgbClr val="4F81BD"/>
                        </a:buClr>
                        <a:buFont typeface="Wingdings" panose="05000000000000000000" pitchFamily="2" charset="2"/>
                        <a:buChar char="Ø"/>
                      </a:pPr>
                      <a:r>
                        <a:rPr lang="pl-PL" sz="1400" baseline="0" dirty="0" smtClean="0"/>
                        <a:t>Cele i kierunki zagospodarowania przestrzennego województwa lubuskiego wynikające z polityki Unii Europejskiej w planowaniu przestrzennym, polityki przestrzennej kraju, regionalnych dokumentów strategicznych</a:t>
                      </a:r>
                    </a:p>
                    <a:p>
                      <a:pPr marL="285750" lvl="0" indent="-285750">
                        <a:lnSpc>
                          <a:spcPct val="120000"/>
                        </a:lnSpc>
                        <a:spcAft>
                          <a:spcPts val="600"/>
                        </a:spcAft>
                        <a:buClr>
                          <a:srgbClr val="4F81BD"/>
                        </a:buClr>
                        <a:buFont typeface="Wingdings" panose="05000000000000000000" pitchFamily="2" charset="2"/>
                        <a:buChar char="Ø"/>
                      </a:pPr>
                      <a:r>
                        <a:rPr lang="pl-PL" sz="1400" baseline="0" dirty="0" smtClean="0"/>
                        <a:t>Uwarunkowania zewnętrzne rozwoju przestrzennego województwa lubuskiego</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Uwarunkowania wewnętrzne rozwoju przestrzennego województwa lubuskiego (strefa przyrodnicza, </a:t>
                      </a:r>
                      <a:br>
                        <a:rPr lang="pl-PL" sz="1400" baseline="0" dirty="0" smtClean="0"/>
                      </a:br>
                      <a:r>
                        <a:rPr lang="pl-PL" sz="1400" baseline="0" dirty="0" smtClean="0"/>
                        <a:t>strefa kulturowa i turystyka, strefa społeczna, strefa gospodarczo-ekonomiczna, komunikacja i transport, infrastruktura techniczna, główne źródła zagrożeń środowiska, strefa obronności i bezpieczeństwa państwa)</a:t>
                      </a:r>
                    </a:p>
                    <a:p>
                      <a:pPr marL="285750" marR="0" lvl="0" indent="-285750" algn="l" defTabSz="914400" rtl="0" eaLnBrk="1" fontAlgn="auto" latinLnBrk="0" hangingPunct="1">
                        <a:lnSpc>
                          <a:spcPct val="120000"/>
                        </a:lnSpc>
                        <a:spcBef>
                          <a:spcPts val="0"/>
                        </a:spcBef>
                        <a:spcAft>
                          <a:spcPts val="600"/>
                        </a:spcAft>
                        <a:buClr>
                          <a:srgbClr val="4F81BD"/>
                        </a:buClr>
                        <a:buSzTx/>
                        <a:buFont typeface="Wingdings" panose="05000000000000000000" pitchFamily="2" charset="2"/>
                        <a:buChar char="Ø"/>
                        <a:tabLst/>
                        <a:defRPr/>
                      </a:pPr>
                      <a:r>
                        <a:rPr lang="pl-PL" sz="1400" baseline="0" dirty="0" smtClean="0"/>
                        <a:t>Synteza uwarunkowań (ograniczenia i bariery rozwoju przestrzennego województwa lubuskiego, czynniki determinujące rozwój wraz z oceną ładu przestrzennego)</a:t>
                      </a:r>
                    </a:p>
                  </a:txBody>
                  <a:tcPr marL="68580" marR="68580" marT="0" marB="0">
                    <a:lnL>
                      <a:noFill/>
                    </a:lnL>
                    <a:lnR>
                      <a:noFill/>
                    </a:lnR>
                    <a:lnT>
                      <a:noFill/>
                    </a:lnT>
                    <a:lnB>
                      <a:noFill/>
                    </a:lnB>
                    <a:solidFill>
                      <a:schemeClr val="accent1">
                        <a:lumMod val="20000"/>
                        <a:lumOff val="80000"/>
                      </a:schemeClr>
                    </a:solidFill>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786819301"/>
              </p:ext>
            </p:extLst>
          </p:nvPr>
        </p:nvGraphicFramePr>
        <p:xfrm>
          <a:off x="1647190" y="1205174"/>
          <a:ext cx="5849620" cy="445770"/>
        </p:xfrm>
        <a:graphic>
          <a:graphicData uri="http://schemas.openxmlformats.org/drawingml/2006/table">
            <a:tbl>
              <a:tblPr firstRow="1" firstCol="1" bandRow="1">
                <a:tableStyleId>{5C22544A-7EE6-4342-B048-85BDC9FD1C3A}</a:tableStyleId>
              </a:tblPr>
              <a:tblGrid>
                <a:gridCol w="5849620"/>
              </a:tblGrid>
              <a:tr h="445770">
                <a:tc>
                  <a:txBody>
                    <a:bodyPr/>
                    <a:lstStyle/>
                    <a:p>
                      <a:pPr indent="0" algn="ctr">
                        <a:lnSpc>
                          <a:spcPct val="115000"/>
                        </a:lnSpc>
                        <a:spcBef>
                          <a:spcPts val="1000"/>
                        </a:spcBef>
                        <a:spcAft>
                          <a:spcPts val="0"/>
                        </a:spcAft>
                      </a:pPr>
                      <a:r>
                        <a:rPr lang="pl-PL" sz="1200" b="1" i="0" baseline="0" dirty="0" smtClean="0">
                          <a:solidFill>
                            <a:schemeClr val="lt1"/>
                          </a:solidFill>
                          <a:effectLst/>
                          <a:latin typeface="+mn-lt"/>
                          <a:ea typeface="+mn-ea"/>
                        </a:rPr>
                        <a:t>TOM I – PLAN ZAGOSPODAROWANIA PRZESTRZENNEGO WOJEWÓDZTWA LUBUSKIEGO</a:t>
                      </a:r>
                      <a:endParaRPr lang="pl-PL" sz="1200" b="1" i="1" dirty="0">
                        <a:solidFill>
                          <a:srgbClr val="7F7F7F"/>
                        </a:solidFill>
                        <a:effectLst/>
                        <a:latin typeface="Calibri" panose="020F0502020204030204" pitchFamily="34" charset="0"/>
                        <a:ea typeface="Times New Roman" panose="02020603050405020304" pitchFamily="18" charset="0"/>
                      </a:endParaRPr>
                    </a:p>
                  </a:txBody>
                  <a:tcPr marL="68580" marR="68580" marT="0" marB="0" anchor="ctr">
                    <a:solidFill>
                      <a:schemeClr val="accent1">
                        <a:lumMod val="50000"/>
                      </a:schemeClr>
                    </a:solidFill>
                  </a:tcPr>
                </a:tc>
              </a:tr>
            </a:tbl>
          </a:graphicData>
        </a:graphic>
      </p:graphicFrame>
    </p:spTree>
    <p:extLst>
      <p:ext uri="{BB962C8B-B14F-4D97-AF65-F5344CB8AC3E}">
        <p14:creationId xmlns:p14="http://schemas.microsoft.com/office/powerpoint/2010/main" val="2746532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az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2000" y="3960000"/>
            <a:ext cx="1981067" cy="2527200"/>
          </a:xfrm>
          <a:prstGeom prst="rect">
            <a:avLst/>
          </a:prstGeom>
        </p:spPr>
      </p:pic>
      <p:pic>
        <p:nvPicPr>
          <p:cNvPr id="17" name="Obraz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000" y="3960000"/>
            <a:ext cx="1981067" cy="2527200"/>
          </a:xfrm>
          <a:prstGeom prst="rect">
            <a:avLst/>
          </a:prstGeom>
        </p:spPr>
      </p:pic>
      <p:pic>
        <p:nvPicPr>
          <p:cNvPr id="16" name="Obraz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2000" y="3960000"/>
            <a:ext cx="1981067" cy="2527200"/>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000" y="3960000"/>
            <a:ext cx="1981067" cy="2527200"/>
          </a:xfrm>
          <a:prstGeom prst="rect">
            <a:avLst/>
          </a:prstGeom>
        </p:spPr>
      </p:pic>
      <p:pic>
        <p:nvPicPr>
          <p:cNvPr id="14" name="Obraz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2000" y="1260000"/>
            <a:ext cx="1981067" cy="2527200"/>
          </a:xfrm>
          <a:prstGeom prst="rect">
            <a:avLst/>
          </a:prstGeom>
        </p:spPr>
      </p:pic>
      <p:pic>
        <p:nvPicPr>
          <p:cNvPr id="13" name="Obraz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2000" y="1260000"/>
            <a:ext cx="1981067" cy="2527200"/>
          </a:xfrm>
          <a:prstGeom prst="rect">
            <a:avLst/>
          </a:prstGeom>
        </p:spPr>
      </p:pic>
      <p:pic>
        <p:nvPicPr>
          <p:cNvPr id="9" name="Obraz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2000" y="1260000"/>
            <a:ext cx="1981067" cy="2527200"/>
          </a:xfrm>
          <a:prstGeom prst="rect">
            <a:avLst/>
          </a:prstGeom>
        </p:spPr>
      </p:pic>
      <p:pic>
        <p:nvPicPr>
          <p:cNvPr id="8" name="Obraz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000" y="1260000"/>
            <a:ext cx="1981067" cy="2527200"/>
          </a:xfrm>
          <a:prstGeom prst="rect">
            <a:avLst/>
          </a:prstGeom>
        </p:spPr>
      </p:pic>
      <p:pic>
        <p:nvPicPr>
          <p:cNvPr id="14337" name="Picture 4" descr="C:\Documents and Settings\D.Potrubacz\Pulpit\Rysunek1.jpg"/>
          <p:cNvPicPr>
            <a:picLocks noChangeAspect="1" noChangeArrowheads="1"/>
          </p:cNvPicPr>
          <p:nvPr/>
        </p:nvPicPr>
        <p:blipFill>
          <a:blip r:embed="rId11" cstate="print"/>
          <a:srcRect/>
          <a:stretch>
            <a:fillRect/>
          </a:stretch>
        </p:blipFill>
        <p:spPr bwMode="auto">
          <a:xfrm>
            <a:off x="357188" y="285750"/>
            <a:ext cx="2428875" cy="663575"/>
          </a:xfrm>
          <a:prstGeom prst="rect">
            <a:avLst/>
          </a:prstGeom>
          <a:noFill/>
          <a:ln w="9525">
            <a:noFill/>
            <a:miter lim="800000"/>
            <a:headEnd/>
            <a:tailEnd/>
          </a:ln>
        </p:spPr>
      </p:pic>
      <p:sp>
        <p:nvSpPr>
          <p:cNvPr id="7" name="Text Box 9"/>
          <p:cNvSpPr txBox="1">
            <a:spLocks noChangeArrowheads="1"/>
          </p:cNvSpPr>
          <p:nvPr/>
        </p:nvSpPr>
        <p:spPr bwMode="auto">
          <a:xfrm>
            <a:off x="3714744" y="357166"/>
            <a:ext cx="5033720" cy="523220"/>
          </a:xfrm>
          <a:prstGeom prst="rect">
            <a:avLst/>
          </a:prstGeom>
          <a:noFill/>
          <a:ln w="9525">
            <a:noFill/>
            <a:miter lim="800000"/>
            <a:headEnd/>
            <a:tailEnd/>
          </a:ln>
        </p:spPr>
        <p:txBody>
          <a:bodyPr wrap="square">
            <a:spAutoFit/>
          </a:bodyPr>
          <a:lstStyle/>
          <a:p>
            <a:r>
              <a:rPr lang="pl-PL" sz="1400" b="1" dirty="0" smtClean="0">
                <a:solidFill>
                  <a:schemeClr val="accent1"/>
                </a:solidFill>
                <a:latin typeface="Verdana" pitchFamily="34" charset="0"/>
              </a:rPr>
              <a:t>PLAN ZAGOSPODAROWANIA PRZESTRZENNEGO WOJEWÓDZTWA LUBUSKIEGO</a:t>
            </a:r>
            <a:endParaRPr lang="pl-PL" sz="1400" b="1" dirty="0">
              <a:solidFill>
                <a:schemeClr val="accent1"/>
              </a:solidFill>
              <a:latin typeface="Verdana" pitchFamily="34" charset="0"/>
            </a:endParaRPr>
          </a:p>
        </p:txBody>
      </p:sp>
    </p:spTree>
    <p:extLst>
      <p:ext uri="{BB962C8B-B14F-4D97-AF65-F5344CB8AC3E}">
        <p14:creationId xmlns:p14="http://schemas.microsoft.com/office/powerpoint/2010/main" val="108772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5641</TotalTime>
  <Words>2279</Words>
  <Application>Microsoft Office PowerPoint</Application>
  <PresentationFormat>Pokaz na ekranie (4:3)</PresentationFormat>
  <Paragraphs>422</Paragraphs>
  <Slides>29</Slides>
  <Notes>29</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olo</dc:creator>
  <cp:lastModifiedBy>PC20</cp:lastModifiedBy>
  <cp:revision>448</cp:revision>
  <cp:lastPrinted>2017-05-19T11:50:34Z</cp:lastPrinted>
  <dcterms:created xsi:type="dcterms:W3CDTF">2010-05-07T10:41:33Z</dcterms:created>
  <dcterms:modified xsi:type="dcterms:W3CDTF">2017-05-25T08:54:25Z</dcterms:modified>
</cp:coreProperties>
</file>