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98" r:id="rId5"/>
    <p:sldId id="452" r:id="rId6"/>
    <p:sldId id="548" r:id="rId7"/>
    <p:sldId id="565" r:id="rId8"/>
    <p:sldId id="555" r:id="rId9"/>
    <p:sldId id="560" r:id="rId10"/>
    <p:sldId id="561" r:id="rId11"/>
    <p:sldId id="522" r:id="rId12"/>
    <p:sldId id="537" r:id="rId13"/>
    <p:sldId id="566" r:id="rId14"/>
    <p:sldId id="570" r:id="rId15"/>
    <p:sldId id="573" r:id="rId16"/>
    <p:sldId id="567" r:id="rId17"/>
    <p:sldId id="571" r:id="rId18"/>
    <p:sldId id="588" r:id="rId19"/>
    <p:sldId id="589" r:id="rId20"/>
    <p:sldId id="591" r:id="rId21"/>
    <p:sldId id="576" r:id="rId22"/>
    <p:sldId id="580" r:id="rId23"/>
    <p:sldId id="581" r:id="rId24"/>
    <p:sldId id="582" r:id="rId25"/>
    <p:sldId id="583" r:id="rId26"/>
    <p:sldId id="584" r:id="rId27"/>
    <p:sldId id="585" r:id="rId28"/>
    <p:sldId id="586" r:id="rId29"/>
    <p:sldId id="587" r:id="rId30"/>
    <p:sldId id="553" r:id="rId31"/>
    <p:sldId id="554" r:id="rId32"/>
    <p:sldId id="590" r:id="rId33"/>
    <p:sldId id="315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33054-9EAB-6EC2-413E-1FC7354C69CA}" name="Magdalena Jaśkiewicz" initials="MJ" userId="S::mjaskiewicz@atmoterm.pl::c2aafe7f-3dcc-41fa-98e0-f427c5cc4fa3" providerId="AD"/>
  <p188:author id="{B3184169-5061-FECC-01A4-83FD2946AA22}" name="Marta Wawrzynowska" initials="MW" userId="S::mnowosielska@atmotermPL.onmicrosoft.com::16308d11-2099-4c8c-970c-8b8b945f8223" providerId="AD"/>
  <p188:author id="{9A8E70AA-1E8F-28E6-5737-936944983CDD}" name="Magda Jaskiewicz" initials="MJ" userId="05fb2b0b2dced518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ota Kawulka" initials="DK" lastIdx="1" clrIdx="0">
    <p:extLst>
      <p:ext uri="{19B8F6BF-5375-455C-9EA6-DF929625EA0E}">
        <p15:presenceInfo xmlns:p15="http://schemas.microsoft.com/office/powerpoint/2012/main" userId="S::kawulka@atmotermPL.onmicrosoft.com::c01c5543-00c9-47ab-b158-e022253a9769" providerId="AD"/>
      </p:ext>
    </p:extLst>
  </p:cmAuthor>
  <p:cmAuthor id="2" name="Marta Borgul" initials="MB" lastIdx="1" clrIdx="1">
    <p:extLst>
      <p:ext uri="{19B8F6BF-5375-455C-9EA6-DF929625EA0E}">
        <p15:presenceInfo xmlns:p15="http://schemas.microsoft.com/office/powerpoint/2012/main" userId="S::dubiel@atmoterm.pl::8411e6ab-767d-44b2-ae3c-ef21f79ff3d7" providerId="AD"/>
      </p:ext>
    </p:extLst>
  </p:cmAuthor>
  <p:cmAuthor id="3" name="Adrianna Wachowicz" initials="AW" lastIdx="24" clrIdx="2">
    <p:extLst>
      <p:ext uri="{19B8F6BF-5375-455C-9EA6-DF929625EA0E}">
        <p15:presenceInfo xmlns:p15="http://schemas.microsoft.com/office/powerpoint/2012/main" userId="Adrianna Wachowic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  <a:srgbClr val="111111"/>
    <a:srgbClr val="FFFF00"/>
    <a:srgbClr val="FFEFFC"/>
    <a:srgbClr val="003764"/>
    <a:srgbClr val="308080"/>
    <a:srgbClr val="57B354"/>
    <a:srgbClr val="65C5C6"/>
    <a:srgbClr val="FEE6F9"/>
    <a:srgbClr val="FF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2000" autoAdjust="0"/>
  </p:normalViewPr>
  <p:slideViewPr>
    <p:cSldViewPr snapToGrid="0">
      <p:cViewPr varScale="1">
        <p:scale>
          <a:sx n="76" d="100"/>
          <a:sy n="76" d="100"/>
        </p:scale>
        <p:origin x="7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Ilość</a:t>
            </a:r>
            <a:r>
              <a:rPr lang="en-US" dirty="0"/>
              <a:t> m2 </a:t>
            </a:r>
            <a:r>
              <a:rPr lang="en-US" dirty="0" err="1"/>
              <a:t>wymian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poszczególne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urządzeń</a:t>
            </a:r>
            <a:endParaRPr lang="en-US" dirty="0"/>
          </a:p>
        </c:rich>
      </c:tx>
      <c:layout>
        <c:manualLayout>
          <c:xMode val="edge"/>
          <c:yMode val="edge"/>
          <c:x val="0.20618744531933508"/>
          <c:y val="1.3196477891223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642491257896344"/>
          <c:y val="0.15307914353819391"/>
          <c:w val="0.50697504701839169"/>
          <c:h val="0.786673479651446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Arkusz2!$A$2</c:f>
              <c:strCache>
                <c:ptCount val="1"/>
                <c:pt idx="0">
                  <c:v>ilość m2 wymian na poszczególne typy urządzeń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386-A141-9BB9-6D7B8A1861B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386-A141-9BB9-6D7B8A1861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Arkusz2!$B$1:$I$1</c:f>
              <c:strCache>
                <c:ptCount val="8"/>
                <c:pt idx="0">
                  <c:v>podłączenie do sieci ciepłowniczej [m2]</c:v>
                </c:pt>
                <c:pt idx="1">
                  <c:v>ogrzewanie gazowe [m2]</c:v>
                </c:pt>
                <c:pt idx="2">
                  <c:v>odnawialne źródło energii (pompa ciepła gruntowa lub powietrzna) [m2]</c:v>
                </c:pt>
                <c:pt idx="3">
                  <c:v>kocioł węglowy spełniający wymagania ekoprojektu [m2]</c:v>
                </c:pt>
                <c:pt idx="4">
                  <c:v>kocioł na biomasę nie spełniający wymagania ekoprojektu [m2]</c:v>
                </c:pt>
                <c:pt idx="5">
                  <c:v>ogrzewanie elektryczne [m2]</c:v>
                </c:pt>
                <c:pt idx="6">
                  <c:v>ogrzewanie olejem opałowym [m2]</c:v>
                </c:pt>
                <c:pt idx="7">
                  <c:v>instalacja kolektorów słonecznych bez zmiany kotła węglowego [m2]</c:v>
                </c:pt>
              </c:strCache>
            </c:strRef>
          </c:cat>
          <c:val>
            <c:numRef>
              <c:f>Arkusz2!$B$2:$I$2</c:f>
              <c:numCache>
                <c:formatCode>#,##0</c:formatCode>
                <c:ptCount val="8"/>
                <c:pt idx="0">
                  <c:v>6066</c:v>
                </c:pt>
                <c:pt idx="1">
                  <c:v>43378</c:v>
                </c:pt>
                <c:pt idx="2">
                  <c:v>41421</c:v>
                </c:pt>
                <c:pt idx="3">
                  <c:v>21077</c:v>
                </c:pt>
                <c:pt idx="4">
                  <c:v>27786</c:v>
                </c:pt>
                <c:pt idx="5">
                  <c:v>9388</c:v>
                </c:pt>
                <c:pt idx="6" formatCode="General">
                  <c:v>0</c:v>
                </c:pt>
                <c:pt idx="7" formatCode="General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6-A141-9BB9-6D7B8A1861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63268016"/>
        <c:axId val="1463740240"/>
      </c:barChart>
      <c:catAx>
        <c:axId val="1463268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8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3740240"/>
        <c:crosses val="autoZero"/>
        <c:auto val="1"/>
        <c:lblAlgn val="ctr"/>
        <c:lblOffset val="100"/>
        <c:tickLblSkip val="1"/>
        <c:noMultiLvlLbl val="0"/>
      </c:catAx>
      <c:valAx>
        <c:axId val="146374024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6326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2CBB7-6837-4BF9-8DD6-23E418675D5C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F438-9276-4DB1-ACC3-DB79E85A1AC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40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99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610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42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93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17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839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20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4F438-9276-4DB1-ACC3-DB79E85A1AC7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76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hue\Atmoterm\prezentacja\slajdy\1\b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405" y="0"/>
            <a:ext cx="9432925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47664" y="1628800"/>
            <a:ext cx="6192688" cy="1470025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/>
              <a:t>Tytuł prezentacji, który może być dłuższy.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47664" y="3212976"/>
            <a:ext cx="6192688" cy="5760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rgbClr val="65C5C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dodać podtytuł wzorca</a:t>
            </a:r>
          </a:p>
        </p:txBody>
      </p:sp>
      <p:pic>
        <p:nvPicPr>
          <p:cNvPr id="15" name="Picture 4" descr="D:\hue\Atmoterm\prezentacja\slajdy\1\stopka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149080"/>
            <a:ext cx="2520280" cy="762594"/>
          </a:xfrm>
          <a:prstGeom prst="rect">
            <a:avLst/>
          </a:prstGeom>
          <a:noFill/>
        </p:spPr>
      </p:pic>
      <p:sp>
        <p:nvSpPr>
          <p:cNvPr id="7" name="Podtytuł 2"/>
          <p:cNvSpPr txBox="1">
            <a:spLocks/>
          </p:cNvSpPr>
          <p:nvPr userDrawn="1"/>
        </p:nvSpPr>
        <p:spPr>
          <a:xfrm>
            <a:off x="4211960" y="5085184"/>
            <a:ext cx="6192688" cy="177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rgbClr val="65C5C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pl-PL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46856" y="332656"/>
            <a:ext cx="8229600" cy="85010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65C5C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/>
              <a:t>Nagłówek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A000"/>
              </a:buClr>
              <a:buFont typeface="Calibri" pitchFamily="34" charset="0"/>
              <a:buChar char="•"/>
              <a:defRPr>
                <a:solidFill>
                  <a:srgbClr val="808080"/>
                </a:solidFill>
              </a:defRPr>
            </a:lvl1pPr>
            <a:lvl2pPr>
              <a:buClr>
                <a:srgbClr val="FFA000"/>
              </a:buClr>
              <a:defRPr>
                <a:solidFill>
                  <a:srgbClr val="808080"/>
                </a:solidFill>
              </a:defRPr>
            </a:lvl2pPr>
            <a:lvl3pPr>
              <a:buClr>
                <a:srgbClr val="FFA000"/>
              </a:buClr>
              <a:defRPr>
                <a:solidFill>
                  <a:srgbClr val="808080"/>
                </a:solidFill>
              </a:defRPr>
            </a:lvl3pPr>
            <a:lvl4pPr>
              <a:buClr>
                <a:srgbClr val="FFA000"/>
              </a:buClr>
              <a:defRPr>
                <a:solidFill>
                  <a:srgbClr val="808080"/>
                </a:solidFill>
              </a:defRPr>
            </a:lvl4pPr>
            <a:lvl5pPr>
              <a:buClr>
                <a:srgbClr val="FFA000"/>
              </a:buClr>
              <a:defRPr>
                <a:solidFill>
                  <a:srgbClr val="808080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FD514C-50DF-4297-B4DC-EFD636E65D80}" type="datetimeFigureOut">
              <a:rPr lang="pl-PL" smtClean="0"/>
              <a:pPr/>
              <a:t>23.03.2023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90DECB-830B-4EC1-99F4-FDB3539C081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hue\Atmoterm\prezentacja\slajdy\2\bg.png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0" y="0"/>
            <a:ext cx="9209454" cy="6237312"/>
          </a:xfrm>
          <a:prstGeom prst="rect">
            <a:avLst/>
          </a:prstGeom>
        </p:spPr>
      </p:pic>
      <p:pic>
        <p:nvPicPr>
          <p:cNvPr id="14" name="Picture 3" descr="D:\hue\Atmoterm\prezentacja\slajdy\2\footer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6512" y="6093296"/>
            <a:ext cx="9252520" cy="792088"/>
          </a:xfrm>
          <a:prstGeom prst="rect">
            <a:avLst/>
          </a:prstGeom>
          <a:noFill/>
        </p:spPr>
      </p:pic>
      <p:pic>
        <p:nvPicPr>
          <p:cNvPr id="15" name="Picture 5" descr="D:\hue\Atmoterm\prezentacja\slajdy\2\logo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099369"/>
            <a:ext cx="3707904" cy="75862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nak, zewnętrzne, ulica, rysunek&#10;&#10;Opis wygenerowany automatycznie">
            <a:extLst>
              <a:ext uri="{FF2B5EF4-FFF2-40B4-BE49-F238E27FC236}">
                <a16:creationId xmlns:a16="http://schemas.microsoft.com/office/drawing/2014/main" id="{834E9D97-735C-44DC-8576-D10C1CD55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7626" cy="837626"/>
          </a:xfrm>
          <a:prstGeom prst="rect">
            <a:avLst/>
          </a:prstGeom>
        </p:spPr>
      </p:pic>
      <p:pic>
        <p:nvPicPr>
          <p:cNvPr id="6" name="Picture 4" descr="C:\Documents and Settings\D.Potrubacz\Pulpit\Rysunek1.jpg">
            <a:extLst>
              <a:ext uri="{FF2B5EF4-FFF2-40B4-BE49-F238E27FC236}">
                <a16:creationId xmlns:a16="http://schemas.microsoft.com/office/drawing/2014/main" id="{5B852C5E-A18C-4FFB-98F3-C83A57DC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1580" y="150985"/>
            <a:ext cx="2428892" cy="664352"/>
          </a:xfrm>
          <a:prstGeom prst="rect">
            <a:avLst/>
          </a:prstGeom>
          <a:noFill/>
        </p:spPr>
      </p:pic>
      <p:pic>
        <p:nvPicPr>
          <p:cNvPr id="9" name="Picture 3" descr="C:\Documents and Settings\D.Potrubacz\Pulpit\Rysunek1.jpg">
            <a:extLst>
              <a:ext uri="{FF2B5EF4-FFF2-40B4-BE49-F238E27FC236}">
                <a16:creationId xmlns:a16="http://schemas.microsoft.com/office/drawing/2014/main" id="{3F76AEBA-14DB-4EF4-84A2-3EF5DBFE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22" y="969955"/>
            <a:ext cx="7346003" cy="4918087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70D4060-D38C-4460-9795-B8A76D9BFD51}"/>
              </a:ext>
            </a:extLst>
          </p:cNvPr>
          <p:cNvSpPr txBox="1"/>
          <p:nvPr/>
        </p:nvSpPr>
        <p:spPr>
          <a:xfrm>
            <a:off x="1085029" y="2564904"/>
            <a:ext cx="6984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Sprawozdanie z realizacji programów ochrony powietrza dla stref województwa lubuskiego wraz z planami działań krótkoterminowych</a:t>
            </a:r>
          </a:p>
          <a:p>
            <a:pPr algn="ctr"/>
            <a:endParaRPr lang="pl-PL" sz="3200" b="1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16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\za rok 2022\</a:t>
            </a:r>
          </a:p>
          <a:p>
            <a:pPr algn="ctr"/>
            <a:endParaRPr lang="pl-PL" sz="3200" b="1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pl-PL" sz="3200" b="1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4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02F49-CEFD-4A1A-8E0F-494B376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Gorzów Wielkopolski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E4C4DAF-32AC-F711-26D2-1A9023E1B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632422"/>
              </p:ext>
            </p:extLst>
          </p:nvPr>
        </p:nvGraphicFramePr>
        <p:xfrm>
          <a:off x="1073482" y="2255821"/>
          <a:ext cx="6997036" cy="2914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9979">
                  <a:extLst>
                    <a:ext uri="{9D8B030D-6E8A-4147-A177-3AD203B41FA5}">
                      <a16:colId xmlns:a16="http://schemas.microsoft.com/office/drawing/2014/main" val="551287200"/>
                    </a:ext>
                  </a:extLst>
                </a:gridCol>
                <a:gridCol w="1952960">
                  <a:extLst>
                    <a:ext uri="{9D8B030D-6E8A-4147-A177-3AD203B41FA5}">
                      <a16:colId xmlns:a16="http://schemas.microsoft.com/office/drawing/2014/main" val="984713055"/>
                    </a:ext>
                  </a:extLst>
                </a:gridCol>
                <a:gridCol w="1954097">
                  <a:extLst>
                    <a:ext uri="{9D8B030D-6E8A-4147-A177-3AD203B41FA5}">
                      <a16:colId xmlns:a16="http://schemas.microsoft.com/office/drawing/2014/main" val="1235210500"/>
                    </a:ext>
                  </a:extLst>
                </a:gridCol>
              </a:tblGrid>
              <a:tr h="617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Wartość wymagana POP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>
                          <a:effectLst/>
                        </a:rPr>
                        <a:t>Wartość zrealizowana w 2022 roku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>
                          <a:effectLst/>
                        </a:rPr>
                        <a:t>Stan realizacji działania naprawczego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135498"/>
                  </a:ext>
                </a:extLst>
              </a:tr>
              <a:tr h="2297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13 065 m</a:t>
                      </a:r>
                      <a:r>
                        <a:rPr lang="pl-PL" sz="12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należy dokonać wymiany źródła ogrzewania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35 661,50 m</a:t>
                      </a:r>
                      <a:r>
                        <a:rPr lang="pl-PL" sz="120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dokonano wymiany niskoemisyjnego źródła ogrzewania i/lub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 termomodernizację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273%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94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818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D41356-ECF4-4E10-96B8-46EF52BA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400" dirty="0"/>
              <a:t>Stopień realizacji działań naprawczych-</a:t>
            </a:r>
            <a:br>
              <a:rPr lang="pl-PL" sz="2400" dirty="0"/>
            </a:br>
            <a:r>
              <a:rPr lang="pl-PL" sz="2400" dirty="0"/>
              <a:t>wymiana urządzeń grzewczych</a:t>
            </a:r>
            <a:br>
              <a:rPr lang="pl-PL" sz="2400" dirty="0"/>
            </a:br>
            <a:r>
              <a:rPr lang="pl-PL" sz="2400" dirty="0"/>
              <a:t>Gorzów Wielkopolski</a:t>
            </a:r>
            <a:br>
              <a:rPr lang="pl-PL" sz="2400" dirty="0"/>
            </a:br>
            <a:endParaRPr lang="pl-PL" sz="2400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2DC86B54-F784-78B2-BE48-4E84AB203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177818"/>
              </p:ext>
            </p:extLst>
          </p:nvPr>
        </p:nvGraphicFramePr>
        <p:xfrm>
          <a:off x="867747" y="1862552"/>
          <a:ext cx="7423020" cy="39850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7475">
                  <a:extLst>
                    <a:ext uri="{9D8B030D-6E8A-4147-A177-3AD203B41FA5}">
                      <a16:colId xmlns:a16="http://schemas.microsoft.com/office/drawing/2014/main" val="1828696183"/>
                    </a:ext>
                  </a:extLst>
                </a:gridCol>
                <a:gridCol w="1245545">
                  <a:extLst>
                    <a:ext uri="{9D8B030D-6E8A-4147-A177-3AD203B41FA5}">
                      <a16:colId xmlns:a16="http://schemas.microsoft.com/office/drawing/2014/main" val="3246254909"/>
                    </a:ext>
                  </a:extLst>
                </a:gridCol>
              </a:tblGrid>
              <a:tr h="441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Działanie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Wartość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763932"/>
                  </a:ext>
                </a:extLst>
              </a:tr>
              <a:tr h="434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Likwidacja kotłów na paliwo stałe [szt.]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122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720760"/>
                  </a:ext>
                </a:extLst>
              </a:tr>
              <a:tr h="441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Zamiana ogrzewania na gazowe bez termomodernizacji [m</a:t>
                      </a:r>
                      <a:r>
                        <a:rPr lang="pl-PL" sz="12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2558,80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088545"/>
                  </a:ext>
                </a:extLst>
              </a:tr>
              <a:tr h="441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Zamiana ogrzewania na gazowe z termomodernizacją [m2]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237,80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828806"/>
                  </a:ext>
                </a:extLst>
              </a:tr>
              <a:tr h="441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Podłączenie do sieci ciepłowniczej bez termomodernizacji[m</a:t>
                      </a:r>
                      <a:r>
                        <a:rPr lang="pl-PL" sz="12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5617,29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449126"/>
                  </a:ext>
                </a:extLst>
              </a:tr>
              <a:tr h="441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Zamiana na ogrzewanie elektryczne bez termomodernizacji [m</a:t>
                      </a:r>
                      <a:r>
                        <a:rPr lang="pl-PL" sz="12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276,16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34376"/>
                  </a:ext>
                </a:extLst>
              </a:tr>
              <a:tr h="671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Liczba budynków, w których dokonano termomodernizacji bez wymiany źródła ogrzewania [szt.]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59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61673"/>
                  </a:ext>
                </a:extLst>
              </a:tr>
              <a:tr h="671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Powierzchnia budynków, w których dokonano termomodernizacji bez wymiany źródła ogrzewania [m</a:t>
                      </a:r>
                      <a:r>
                        <a:rPr lang="pl-PL" sz="12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2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2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200" dirty="0">
                          <a:solidFill>
                            <a:srgbClr val="111111"/>
                          </a:solidFill>
                          <a:effectLst/>
                        </a:rPr>
                        <a:t>26971,00</a:t>
                      </a:r>
                      <a:endParaRPr lang="pl-PL" sz="12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7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27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B67A0-3EEC-45D4-BE1D-365DC4CE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Gorzów Wielkopolski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EE64DE0-0509-2355-305E-234DD005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439" y="3649803"/>
            <a:ext cx="2597121" cy="426757"/>
          </a:xfrm>
        </p:spPr>
      </p:pic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9294FD93-B1E9-7B64-67F9-C92F463D0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722098"/>
              </p:ext>
            </p:extLst>
          </p:nvPr>
        </p:nvGraphicFramePr>
        <p:xfrm>
          <a:off x="937727" y="2467484"/>
          <a:ext cx="7268546" cy="2725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9460">
                  <a:extLst>
                    <a:ext uri="{9D8B030D-6E8A-4147-A177-3AD203B41FA5}">
                      <a16:colId xmlns:a16="http://schemas.microsoft.com/office/drawing/2014/main" val="551287200"/>
                    </a:ext>
                  </a:extLst>
                </a:gridCol>
                <a:gridCol w="2033951">
                  <a:extLst>
                    <a:ext uri="{9D8B030D-6E8A-4147-A177-3AD203B41FA5}">
                      <a16:colId xmlns:a16="http://schemas.microsoft.com/office/drawing/2014/main" val="984713055"/>
                    </a:ext>
                  </a:extLst>
                </a:gridCol>
                <a:gridCol w="2035135">
                  <a:extLst>
                    <a:ext uri="{9D8B030D-6E8A-4147-A177-3AD203B41FA5}">
                      <a16:colId xmlns:a16="http://schemas.microsoft.com/office/drawing/2014/main" val="1235210500"/>
                    </a:ext>
                  </a:extLst>
                </a:gridCol>
              </a:tblGrid>
              <a:tr h="81833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Całkowita szacunkowa redukcja emisji [Mg/rok]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B(a)P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0639186"/>
                  </a:ext>
                </a:extLst>
              </a:tr>
              <a:tr h="503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Wartość wymagana POP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Wartość zrealizowana w 2022 roku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Stan realizacji działania naprawczego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135498"/>
                  </a:ext>
                </a:extLst>
              </a:tr>
              <a:tr h="1403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0,01738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94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31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02F49-CEFD-4A1A-8E0F-494B376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Zielona Góra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0BFB12D9-D3F4-B87A-814C-BDD8CD606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104075"/>
              </p:ext>
            </p:extLst>
          </p:nvPr>
        </p:nvGraphicFramePr>
        <p:xfrm>
          <a:off x="872919" y="2220916"/>
          <a:ext cx="7398162" cy="3028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576">
                  <a:extLst>
                    <a:ext uri="{9D8B030D-6E8A-4147-A177-3AD203B41FA5}">
                      <a16:colId xmlns:a16="http://schemas.microsoft.com/office/drawing/2014/main" val="3618461666"/>
                    </a:ext>
                  </a:extLst>
                </a:gridCol>
                <a:gridCol w="2465576">
                  <a:extLst>
                    <a:ext uri="{9D8B030D-6E8A-4147-A177-3AD203B41FA5}">
                      <a16:colId xmlns:a16="http://schemas.microsoft.com/office/drawing/2014/main" val="3693518479"/>
                    </a:ext>
                  </a:extLst>
                </a:gridCol>
                <a:gridCol w="2467010">
                  <a:extLst>
                    <a:ext uri="{9D8B030D-6E8A-4147-A177-3AD203B41FA5}">
                      <a16:colId xmlns:a16="http://schemas.microsoft.com/office/drawing/2014/main" val="373768777"/>
                    </a:ext>
                  </a:extLst>
                </a:gridCol>
              </a:tblGrid>
              <a:tr h="1062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Wartość wymagana POP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Wartość zrealizowana w 2022 roku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Stan realizacji działania naprawczego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08050"/>
                  </a:ext>
                </a:extLst>
              </a:tr>
              <a:tr h="1966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59 500 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należy dokonać wymiany źródła ogrzewania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22 136,64 m</a:t>
                      </a:r>
                      <a:r>
                        <a:rPr lang="pl-PL" sz="140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dokonano wymiany niskoemisyjnego źródła ogrzewania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37%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046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05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9E74AE-18E4-4230-A231-8A71666F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Zielona Góra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A4842B08-9DE8-2068-9F3E-DB871FD459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806217"/>
              </p:ext>
            </p:extLst>
          </p:nvPr>
        </p:nvGraphicFramePr>
        <p:xfrm>
          <a:off x="1078088" y="1998133"/>
          <a:ext cx="6987823" cy="3714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7589">
                  <a:extLst>
                    <a:ext uri="{9D8B030D-6E8A-4147-A177-3AD203B41FA5}">
                      <a16:colId xmlns:a16="http://schemas.microsoft.com/office/drawing/2014/main" val="1727909819"/>
                    </a:ext>
                  </a:extLst>
                </a:gridCol>
                <a:gridCol w="1170234">
                  <a:extLst>
                    <a:ext uri="{9D8B030D-6E8A-4147-A177-3AD203B41FA5}">
                      <a16:colId xmlns:a16="http://schemas.microsoft.com/office/drawing/2014/main" val="2892958873"/>
                    </a:ext>
                  </a:extLst>
                </a:gridCol>
              </a:tblGrid>
              <a:tr h="510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Działanie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Wartość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903838"/>
                  </a:ext>
                </a:extLst>
              </a:tr>
              <a:tr h="548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Likwidacji kotłów na paliwo stałe [szt.]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369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26454"/>
                  </a:ext>
                </a:extLst>
              </a:tr>
              <a:tr h="510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Podłączenie do sieci cieplnej [m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], 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>
                          <a:solidFill>
                            <a:srgbClr val="111111"/>
                          </a:solidFill>
                          <a:effectLst/>
                        </a:rPr>
                        <a:t>649,00</a:t>
                      </a:r>
                      <a:endParaRPr lang="pl-PL" sz="140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58924"/>
                  </a:ext>
                </a:extLst>
              </a:tr>
              <a:tr h="510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Zmiana naogrzewanie gazowe [m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11874,42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05171"/>
                  </a:ext>
                </a:extLst>
              </a:tr>
              <a:tr h="54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Zmiana na odnawialne źródło energii (pompa ciepła gruntowa lub powietrzna) [m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577,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673201"/>
                  </a:ext>
                </a:extLst>
              </a:tr>
              <a:tr h="54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Liczba budynków, w których dokonano termomodernizacji bez wymiany źródła ogrzewania [szt.]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14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51088"/>
                  </a:ext>
                </a:extLst>
              </a:tr>
              <a:tr h="54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Powierzchnia budynków, w których dokonano termomodernizacji bez wymiany źródła ogrzewania [m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]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8729,22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11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B67A0-3EEC-45D4-BE1D-365DC4CE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Zielona Góra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EE64DE0-0509-2355-305E-234DD005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439" y="3649803"/>
            <a:ext cx="2597121" cy="426757"/>
          </a:xfrm>
        </p:spPr>
      </p:pic>
      <p:graphicFrame>
        <p:nvGraphicFramePr>
          <p:cNvPr id="9" name="Symbol zastępczy zawartości 5">
            <a:extLst>
              <a:ext uri="{FF2B5EF4-FFF2-40B4-BE49-F238E27FC236}">
                <a16:creationId xmlns:a16="http://schemas.microsoft.com/office/drawing/2014/main" id="{9294FD93-B1E9-7B64-67F9-C92F463D0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923573"/>
              </p:ext>
            </p:extLst>
          </p:nvPr>
        </p:nvGraphicFramePr>
        <p:xfrm>
          <a:off x="927383" y="2219128"/>
          <a:ext cx="7268546" cy="3086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9460">
                  <a:extLst>
                    <a:ext uri="{9D8B030D-6E8A-4147-A177-3AD203B41FA5}">
                      <a16:colId xmlns:a16="http://schemas.microsoft.com/office/drawing/2014/main" val="551287200"/>
                    </a:ext>
                  </a:extLst>
                </a:gridCol>
                <a:gridCol w="2033951">
                  <a:extLst>
                    <a:ext uri="{9D8B030D-6E8A-4147-A177-3AD203B41FA5}">
                      <a16:colId xmlns:a16="http://schemas.microsoft.com/office/drawing/2014/main" val="984713055"/>
                    </a:ext>
                  </a:extLst>
                </a:gridCol>
                <a:gridCol w="2035135">
                  <a:extLst>
                    <a:ext uri="{9D8B030D-6E8A-4147-A177-3AD203B41FA5}">
                      <a16:colId xmlns:a16="http://schemas.microsoft.com/office/drawing/2014/main" val="1235210500"/>
                    </a:ext>
                  </a:extLst>
                </a:gridCol>
              </a:tblGrid>
              <a:tr h="60487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Całkowita szacunkowa redukcja emisji [Mg/rok]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B(a)P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0639186"/>
                  </a:ext>
                </a:extLst>
              </a:tr>
              <a:tr h="604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solidFill>
                            <a:schemeClr val="bg1"/>
                          </a:solidFill>
                          <a:effectLst/>
                        </a:rPr>
                        <a:t>Wartość wymagana POP</a:t>
                      </a:r>
                      <a:endParaRPr lang="pl-PL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Wartość zrealizowana w 2022 roku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Stan realizacji działania naprawczego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135498"/>
                  </a:ext>
                </a:extLst>
              </a:tr>
              <a:tr h="1664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0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0,00273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0,002669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94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14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02F49-CEFD-4A1A-8E0F-494B3769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</a:t>
            </a:r>
            <a:br>
              <a:rPr lang="pl-PL" sz="2800" dirty="0"/>
            </a:br>
            <a:r>
              <a:rPr lang="pl-PL" sz="2800" dirty="0"/>
              <a:t>strefa lubuska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E4C4DAF-32AC-F711-26D2-1A9023E1B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424819"/>
              </p:ext>
            </p:extLst>
          </p:nvPr>
        </p:nvGraphicFramePr>
        <p:xfrm>
          <a:off x="969370" y="2267109"/>
          <a:ext cx="7184571" cy="3636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5485">
                  <a:extLst>
                    <a:ext uri="{9D8B030D-6E8A-4147-A177-3AD203B41FA5}">
                      <a16:colId xmlns:a16="http://schemas.microsoft.com/office/drawing/2014/main" val="551287200"/>
                    </a:ext>
                  </a:extLst>
                </a:gridCol>
                <a:gridCol w="2033951">
                  <a:extLst>
                    <a:ext uri="{9D8B030D-6E8A-4147-A177-3AD203B41FA5}">
                      <a16:colId xmlns:a16="http://schemas.microsoft.com/office/drawing/2014/main" val="984713055"/>
                    </a:ext>
                  </a:extLst>
                </a:gridCol>
                <a:gridCol w="2035135">
                  <a:extLst>
                    <a:ext uri="{9D8B030D-6E8A-4147-A177-3AD203B41FA5}">
                      <a16:colId xmlns:a16="http://schemas.microsoft.com/office/drawing/2014/main" val="1235210500"/>
                    </a:ext>
                  </a:extLst>
                </a:gridCol>
              </a:tblGrid>
              <a:tr h="853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Wartość wymagana POP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Wartość zrealizowana w 2022 roku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</a:rPr>
                        <a:t>Stan realizacji działania naprawczego</a:t>
                      </a:r>
                      <a:endParaRPr lang="pl-PL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135498"/>
                  </a:ext>
                </a:extLst>
              </a:tr>
              <a:tr h="2783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470 320 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należy dokonać wymiany źródła ogrzewania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149 237 m</a:t>
                      </a:r>
                      <a:r>
                        <a:rPr lang="pl-PL" sz="1400" b="0" baseline="30000" dirty="0">
                          <a:solidFill>
                            <a:srgbClr val="111111"/>
                          </a:solidFill>
                          <a:effectLst/>
                        </a:rPr>
                        <a:t>2</a:t>
                      </a: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 powierzchni lokali, w których dokonano wymiany niskoemisyjnego źródła ogrzewania i/lub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 termomodernizację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0" dirty="0">
                          <a:solidFill>
                            <a:srgbClr val="111111"/>
                          </a:solidFill>
                          <a:effectLst/>
                        </a:rPr>
                        <a:t>31,73%</a:t>
                      </a:r>
                      <a:endParaRPr lang="pl-PL" sz="1400" b="0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94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19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D04DFC-A5E5-21CB-CADA-B5F55784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600" dirty="0"/>
              <a:t>Stopień realizacji działań naprawczych-</a:t>
            </a:r>
            <a:br>
              <a:rPr lang="pl-PL" sz="3600" dirty="0"/>
            </a:br>
            <a:r>
              <a:rPr lang="pl-PL" sz="3600" dirty="0"/>
              <a:t>wymiana urządzeń grzewczych</a:t>
            </a:r>
            <a:br>
              <a:rPr lang="pl-PL" sz="3600" dirty="0"/>
            </a:br>
            <a:r>
              <a:rPr lang="pl-PL" sz="3600" dirty="0"/>
              <a:t>strefa lubuska</a:t>
            </a:r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D7DD0EA1-F33E-4115-A45C-061E1E706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045961"/>
              </p:ext>
            </p:extLst>
          </p:nvPr>
        </p:nvGraphicFramePr>
        <p:xfrm>
          <a:off x="146755" y="2201333"/>
          <a:ext cx="9144000" cy="38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0964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48A250-0F67-4483-9DB0-CC789E3F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/>
              <a:t>Stopień realizacji działań naprawczych-</a:t>
            </a:r>
            <a:br>
              <a:rPr lang="pl-PL" sz="2800" dirty="0"/>
            </a:br>
            <a:r>
              <a:rPr lang="pl-PL" sz="2800" dirty="0"/>
              <a:t>wymiana urządzeń grzewczych </a:t>
            </a:r>
            <a:br>
              <a:rPr lang="pl-PL" sz="2800" dirty="0"/>
            </a:br>
            <a:r>
              <a:rPr lang="pl-PL" sz="2800" dirty="0"/>
              <a:t>strefa lubuska</a:t>
            </a: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5790753-ACC8-67E1-C873-861C572A69D0}"/>
              </a:ext>
            </a:extLst>
          </p:cNvPr>
          <p:cNvSpPr txBox="1"/>
          <p:nvPr/>
        </p:nvSpPr>
        <p:spPr>
          <a:xfrm>
            <a:off x="4133461" y="298579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0A32BED-26C2-487E-12B0-2F1AB6F3A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936617"/>
              </p:ext>
            </p:extLst>
          </p:nvPr>
        </p:nvGraphicFramePr>
        <p:xfrm>
          <a:off x="446856" y="2203555"/>
          <a:ext cx="8337379" cy="2958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4332">
                  <a:extLst>
                    <a:ext uri="{9D8B030D-6E8A-4147-A177-3AD203B41FA5}">
                      <a16:colId xmlns:a16="http://schemas.microsoft.com/office/drawing/2014/main" val="1259946651"/>
                    </a:ext>
                  </a:extLst>
                </a:gridCol>
                <a:gridCol w="2104126">
                  <a:extLst>
                    <a:ext uri="{9D8B030D-6E8A-4147-A177-3AD203B41FA5}">
                      <a16:colId xmlns:a16="http://schemas.microsoft.com/office/drawing/2014/main" val="2325586827"/>
                    </a:ext>
                  </a:extLst>
                </a:gridCol>
                <a:gridCol w="2163928">
                  <a:extLst>
                    <a:ext uri="{9D8B030D-6E8A-4147-A177-3AD203B41FA5}">
                      <a16:colId xmlns:a16="http://schemas.microsoft.com/office/drawing/2014/main" val="1448920568"/>
                    </a:ext>
                  </a:extLst>
                </a:gridCol>
                <a:gridCol w="1794993">
                  <a:extLst>
                    <a:ext uri="{9D8B030D-6E8A-4147-A177-3AD203B41FA5}">
                      <a16:colId xmlns:a16="http://schemas.microsoft.com/office/drawing/2014/main" val="2669890190"/>
                    </a:ext>
                  </a:extLst>
                </a:gridCol>
              </a:tblGrid>
              <a:tr h="70687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Całkowita szacunkowa redukcja emisji [Mg/rok]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425647"/>
                  </a:ext>
                </a:extLst>
              </a:tr>
              <a:tr h="1167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Wartość wymagana POP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[Mg/rok]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Wartość zrealizowana w 2022 roku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[Mg/rok]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Stan realizacji działania naprawczego [%]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029482"/>
                  </a:ext>
                </a:extLst>
              </a:tr>
              <a:tr h="3831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</a:rPr>
                        <a:t>B(a)P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 0,01343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0,0286 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213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266215"/>
                  </a:ext>
                </a:extLst>
              </a:tr>
              <a:tr h="318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</a:rPr>
                        <a:t>PM10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 29,4778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59,38 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201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380583"/>
                  </a:ext>
                </a:extLst>
              </a:tr>
              <a:tr h="3831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</a:rPr>
                        <a:t>PM2,5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 29,2444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58,68 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111111"/>
                          </a:solidFill>
                          <a:effectLst/>
                        </a:rPr>
                        <a:t>201</a:t>
                      </a:r>
                      <a:endParaRPr lang="pl-PL" sz="140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95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78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F3F268-AE37-4E09-B0FA-B49F84D9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 dirty="0">
                <a:solidFill>
                  <a:schemeClr val="accent6"/>
                </a:solidFill>
              </a:rPr>
              <a:t>Wymiana urządzeń grzewczych – koszty w 2022 roku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23AC55-AECD-4662-B461-D5B6E2EB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Koszt wymiany urządzeń grzewczych i termomodernizacji – </a:t>
            </a:r>
            <a:r>
              <a:rPr lang="pl-PL" b="1" dirty="0">
                <a:solidFill>
                  <a:schemeClr val="accent1"/>
                </a:solidFill>
              </a:rPr>
              <a:t>67 mln zł</a:t>
            </a:r>
            <a:r>
              <a:rPr lang="pl-PL" b="1" dirty="0"/>
              <a:t>,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dirty="0"/>
              <a:t>w tym:</a:t>
            </a:r>
          </a:p>
          <a:p>
            <a:r>
              <a:rPr lang="pl-PL" sz="2000" dirty="0"/>
              <a:t>Gorzów Wlkp. –  11 mln zł,</a:t>
            </a:r>
          </a:p>
          <a:p>
            <a:r>
              <a:rPr lang="pl-PL" sz="2000" dirty="0"/>
              <a:t>Zielona Góra –   25 mln zł,</a:t>
            </a:r>
          </a:p>
          <a:p>
            <a:r>
              <a:rPr lang="pl-PL" sz="2000" dirty="0"/>
              <a:t>Strefa lubuska – 31 mln zł.</a:t>
            </a:r>
            <a:endParaRPr lang="en-US" sz="2000" dirty="0"/>
          </a:p>
        </p:txBody>
      </p:sp>
      <p:pic>
        <p:nvPicPr>
          <p:cNvPr id="5" name="Symbol zastępczy zawartości 4" descr="Stos banknotów dolarów amerykańskich">
            <a:extLst>
              <a:ext uri="{FF2B5EF4-FFF2-40B4-BE49-F238E27FC236}">
                <a16:creationId xmlns:a16="http://schemas.microsoft.com/office/drawing/2014/main" id="{27E540B7-FCB6-48EF-BCC5-FF19533998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r="12934" b="3"/>
          <a:stretch/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4152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56" y="149468"/>
            <a:ext cx="8229600" cy="850106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Podstawa prawna sporządzenia sprawozdania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6856" y="1651819"/>
            <a:ext cx="8229600" cy="4631660"/>
          </a:xfrm>
        </p:spPr>
        <p:txBody>
          <a:bodyPr lIns="91440" tIns="45720" rIns="91440" bIns="45720" anchor="t"/>
          <a:lstStyle/>
          <a:p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Obowiązek sprawozdawczy wynika bezpośrednio z art. 94 ust. 2a pkt 1 ustawy z dnia 27 kwietnia 2001 r. – Prawo ochrony środowiska.</a:t>
            </a:r>
            <a:r>
              <a:rPr lang="pl-PL" sz="1200" dirty="0">
                <a:effectLst/>
              </a:rPr>
              <a:t>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Dz. U.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2022 poz. 2556 ze zm.</a:t>
            </a:r>
          </a:p>
          <a:p>
            <a:pPr algn="just"/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Zarząd województwa zobowiązany jest przekazać właściwemu ministrowi oraz wojewódzkiemu inspektorowi ochrony środowiska co roku, do 31 marca, za poprzedni rok kalendarzowy, sprawozdanie okresowe z realizacji działań naprawczych wynikających z programu ochrony powietrza i planu działań krótkoterminowych</a:t>
            </a:r>
            <a:r>
              <a:rPr lang="pl-PL" sz="1100" dirty="0">
                <a:effectLst/>
              </a:rPr>
              <a:t> </a:t>
            </a:r>
            <a:r>
              <a:rPr lang="pl-PL" sz="1800" dirty="0">
                <a:latin typeface="Arial" panose="020B0604020202020204" pitchFamily="34" charset="0"/>
              </a:rPr>
              <a:t>o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pracowanych na podstawie art. 91 i 92 ustawy Prawo ochrony środowiska </a:t>
            </a:r>
          </a:p>
          <a:p>
            <a:pPr algn="just"/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Zakres sprawozdania zgodny jest z obowiązującym Rozporządzeniem Ministra Klimatu i Środowiska z dnia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lutego 2023 r. w sprawie zakresu i sposobu przekazywania informacji dotyczących zanieczyszczenia powietrza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Dz. U. z 2023 r. poz. 350</a:t>
            </a:r>
          </a:p>
          <a:p>
            <a:pPr algn="just"/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Sprawozdanie opracowuje się osobno dla każdej ze stref oceny jakości powietrza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/>
            <a:endParaRPr lang="pl-PL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066AC-D040-4CDE-97F9-EC31F039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74638"/>
            <a:ext cx="8385243" cy="1143000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90000"/>
              </a:lnSpc>
            </a:pPr>
            <a:r>
              <a:rPr lang="pl-PL" sz="2800" b="1" dirty="0">
                <a:solidFill>
                  <a:schemeClr val="accent6"/>
                </a:solidFill>
              </a:rPr>
              <a:t>Działania edukacyjne i informacyjne w zakresie ochrony powietrza</a:t>
            </a:r>
            <a:endParaRPr lang="pl-PL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 descr="Jedna duża czerwona szpilka przed wieloma mniejszymi czarnymi szpilkami">
            <a:extLst>
              <a:ext uri="{FF2B5EF4-FFF2-40B4-BE49-F238E27FC236}">
                <a16:creationId xmlns:a16="http://schemas.microsoft.com/office/drawing/2014/main" id="{B1055302-B468-42D7-B3D9-F9E939E29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6719"/>
            <a:ext cx="5899353" cy="463213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4EE6911-2E80-4184-B38D-4F745C8BD36A}"/>
              </a:ext>
            </a:extLst>
          </p:cNvPr>
          <p:cNvSpPr txBox="1"/>
          <p:nvPr/>
        </p:nvSpPr>
        <p:spPr>
          <a:xfrm>
            <a:off x="609600" y="1990880"/>
            <a:ext cx="2320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</a:rPr>
              <a:t>Przynajmniej jedna kampania rocznie w każdej gminie</a:t>
            </a:r>
          </a:p>
        </p:txBody>
      </p:sp>
    </p:spTree>
    <p:extLst>
      <p:ext uri="{BB962C8B-B14F-4D97-AF65-F5344CB8AC3E}">
        <p14:creationId xmlns:p14="http://schemas.microsoft.com/office/powerpoint/2010/main" val="1497340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14C8BC-F1B2-42F7-B024-A0AF6756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chemeClr val="accent6"/>
                </a:solidFill>
              </a:rPr>
              <a:t>Działania edukacyjne i informacyjne w zakresie ochrony powietrza</a:t>
            </a:r>
            <a:endParaRPr lang="pl-PL" sz="32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F78AC690-5B06-4360-B8FE-F4B6437BD3A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292782"/>
              </p:ext>
            </p:extLst>
          </p:nvPr>
        </p:nvGraphicFramePr>
        <p:xfrm>
          <a:off x="671804" y="1511710"/>
          <a:ext cx="7779022" cy="4052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8678">
                  <a:extLst>
                    <a:ext uri="{9D8B030D-6E8A-4147-A177-3AD203B41FA5}">
                      <a16:colId xmlns:a16="http://schemas.microsoft.com/office/drawing/2014/main" val="4241777467"/>
                    </a:ext>
                  </a:extLst>
                </a:gridCol>
                <a:gridCol w="1726163">
                  <a:extLst>
                    <a:ext uri="{9D8B030D-6E8A-4147-A177-3AD203B41FA5}">
                      <a16:colId xmlns:a16="http://schemas.microsoft.com/office/drawing/2014/main" val="1141200330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2206625059"/>
                    </a:ext>
                  </a:extLst>
                </a:gridCol>
                <a:gridCol w="1779438">
                  <a:extLst>
                    <a:ext uri="{9D8B030D-6E8A-4147-A177-3AD203B41FA5}">
                      <a16:colId xmlns:a16="http://schemas.microsoft.com/office/drawing/2014/main" val="68073917"/>
                    </a:ext>
                  </a:extLst>
                </a:gridCol>
              </a:tblGrid>
              <a:tr h="152645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Strefa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Liczba przeprowadzonych kampanii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Liczba gmin, które realizowały zadanie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stopień realizacji zadania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190148"/>
                  </a:ext>
                </a:extLst>
              </a:tr>
              <a:tr h="809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m. Gorzów Wielkopolski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49916"/>
                  </a:ext>
                </a:extLst>
              </a:tr>
              <a:tr h="86294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m. Zielona Góra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800%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42704"/>
                  </a:ext>
                </a:extLst>
              </a:tr>
              <a:tr h="575299">
                <a:tc>
                  <a:txBody>
                    <a:bodyPr/>
                    <a:lstStyle/>
                    <a:p>
                      <a:pPr algn="l" fontAlgn="b"/>
                      <a:endParaRPr lang="pl-PL" sz="140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strefa lubuska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396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495%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37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60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2086E5A9-3650-43CF-8A00-C4C15578478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5816767"/>
              </p:ext>
            </p:extLst>
          </p:nvPr>
        </p:nvGraphicFramePr>
        <p:xfrm>
          <a:off x="301881" y="1887510"/>
          <a:ext cx="8540238" cy="3141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0348">
                  <a:extLst>
                    <a:ext uri="{9D8B030D-6E8A-4147-A177-3AD203B41FA5}">
                      <a16:colId xmlns:a16="http://schemas.microsoft.com/office/drawing/2014/main" val="975465806"/>
                    </a:ext>
                  </a:extLst>
                </a:gridCol>
                <a:gridCol w="1120066">
                  <a:extLst>
                    <a:ext uri="{9D8B030D-6E8A-4147-A177-3AD203B41FA5}">
                      <a16:colId xmlns:a16="http://schemas.microsoft.com/office/drawing/2014/main" val="1970174599"/>
                    </a:ext>
                  </a:extLst>
                </a:gridCol>
                <a:gridCol w="1111375">
                  <a:extLst>
                    <a:ext uri="{9D8B030D-6E8A-4147-A177-3AD203B41FA5}">
                      <a16:colId xmlns:a16="http://schemas.microsoft.com/office/drawing/2014/main" val="1883059042"/>
                    </a:ext>
                  </a:extLst>
                </a:gridCol>
                <a:gridCol w="1325676">
                  <a:extLst>
                    <a:ext uri="{9D8B030D-6E8A-4147-A177-3AD203B41FA5}">
                      <a16:colId xmlns:a16="http://schemas.microsoft.com/office/drawing/2014/main" val="3249298352"/>
                    </a:ext>
                  </a:extLst>
                </a:gridCol>
                <a:gridCol w="1239599">
                  <a:extLst>
                    <a:ext uri="{9D8B030D-6E8A-4147-A177-3AD203B41FA5}">
                      <a16:colId xmlns:a16="http://schemas.microsoft.com/office/drawing/2014/main" val="1527360503"/>
                    </a:ext>
                  </a:extLst>
                </a:gridCol>
                <a:gridCol w="1223445">
                  <a:extLst>
                    <a:ext uri="{9D8B030D-6E8A-4147-A177-3AD203B41FA5}">
                      <a16:colId xmlns:a16="http://schemas.microsoft.com/office/drawing/2014/main" val="13483195"/>
                    </a:ext>
                  </a:extLst>
                </a:gridCol>
                <a:gridCol w="1319729">
                  <a:extLst>
                    <a:ext uri="{9D8B030D-6E8A-4147-A177-3AD203B41FA5}">
                      <a16:colId xmlns:a16="http://schemas.microsoft.com/office/drawing/2014/main" val="3419752391"/>
                    </a:ext>
                  </a:extLst>
                </a:gridCol>
              </a:tblGrid>
              <a:tr h="175142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Strefa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placówek oświatowych objętych edukacją ekologiczną [szt.]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 przeprowadzonych kampanii [szt.]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 przeprowadzonych akcji szkolnych [szt.]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 przeprowadzonych konferencji [szt.]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 przygotowanych materiałów edukacyjnych [szt.]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 osób objętych działaniami informacyjnymi i edukacyjnymi [osób]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624611"/>
                  </a:ext>
                </a:extLst>
              </a:tr>
              <a:tr h="394302"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m. Gorzów Wielkopolski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10 000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720278"/>
                  </a:ext>
                </a:extLst>
              </a:tr>
              <a:tr h="474312">
                <a:tc>
                  <a:txBody>
                    <a:bodyPr/>
                    <a:lstStyle/>
                    <a:p>
                      <a:pPr algn="r" fontAlgn="b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m. Zielona Góra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2 913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14 361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93404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pl-PL" sz="13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strefa lubuska</a:t>
                      </a:r>
                      <a:endParaRPr lang="pl-PL" sz="13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181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253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26 055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130 119</a:t>
                      </a:r>
                      <a:endParaRPr lang="pl-PL" sz="1400" b="0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084473"/>
                  </a:ext>
                </a:extLst>
              </a:tr>
              <a:tr h="223889">
                <a:tc>
                  <a:txBody>
                    <a:bodyPr/>
                    <a:lstStyle/>
                    <a:p>
                      <a:pPr algn="r" fontAlgn="b"/>
                      <a:r>
                        <a:rPr lang="pl-PL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SUMA:</a:t>
                      </a:r>
                      <a:endParaRPr lang="pl-PL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29 968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154 480</a:t>
                      </a:r>
                      <a:endParaRPr lang="pl-PL" sz="1400" b="1" i="0" u="none" strike="noStrike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933333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DD552D95-15E3-4F70-B2D3-8C079313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chemeClr val="accent6"/>
                </a:solidFill>
              </a:rPr>
              <a:t>Działania edukacyjne i informacyjne w zakresie ochrony powietrza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615354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18AA8C-ABCE-44E9-B209-97EEA37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chemeClr val="accent6"/>
                </a:solidFill>
              </a:rPr>
              <a:t>Działania edukacyjne i informacyjne w zakresie ochrony powietrza - koszty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8B9E4F-1F12-4A17-B907-8ECE11F311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2000" dirty="0"/>
              <a:t>Większość gmin działanie realizowała w ramach zadań własnych</a:t>
            </a:r>
          </a:p>
          <a:p>
            <a:r>
              <a:rPr lang="pl-PL" sz="2000" dirty="0"/>
              <a:t>Wyodrębnione koszty to głównie koszty promocji projektu Czyste Powietrze (utworzenie punktu konsultacyjno- informacyjnych, kolportaż ulotek)</a:t>
            </a:r>
          </a:p>
          <a:p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Działanie realizowane było przez 62 gminy strefy</a:t>
            </a:r>
            <a:endParaRPr lang="pl-PL" sz="20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1901CC65-E779-4BF5-8AA3-FC412D12A5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812659"/>
              </p:ext>
            </p:extLst>
          </p:nvPr>
        </p:nvGraphicFramePr>
        <p:xfrm>
          <a:off x="5142271" y="1600200"/>
          <a:ext cx="3637935" cy="2709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5318">
                  <a:extLst>
                    <a:ext uri="{9D8B030D-6E8A-4147-A177-3AD203B41FA5}">
                      <a16:colId xmlns:a16="http://schemas.microsoft.com/office/drawing/2014/main" val="1596803241"/>
                    </a:ext>
                  </a:extLst>
                </a:gridCol>
                <a:gridCol w="2092617">
                  <a:extLst>
                    <a:ext uri="{9D8B030D-6E8A-4147-A177-3AD203B41FA5}">
                      <a16:colId xmlns:a16="http://schemas.microsoft.com/office/drawing/2014/main" val="2691991923"/>
                    </a:ext>
                  </a:extLst>
                </a:gridCol>
              </a:tblGrid>
              <a:tr h="76937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Koszty realizacji działania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koszty </a:t>
                      </a:r>
                      <a:r>
                        <a:rPr lang="pl-PL" sz="1800" u="none" strike="noStrike" dirty="0" err="1">
                          <a:solidFill>
                            <a:schemeClr val="accent4"/>
                          </a:solidFill>
                          <a:effectLst/>
                        </a:rPr>
                        <a:t>realizacj</a:t>
                      </a:r>
                      <a:endParaRPr lang="pl-PL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37874119"/>
                  </a:ext>
                </a:extLst>
              </a:tr>
              <a:tr h="9279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m. Gorzów Wielkopolski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b.d. </a:t>
                      </a:r>
                      <a:endParaRPr lang="pl-PL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15356"/>
                  </a:ext>
                </a:extLst>
              </a:tr>
              <a:tr h="5061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m. Zielona Góra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25 646 zł</a:t>
                      </a:r>
                      <a:endParaRPr lang="pl-PL" sz="1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083595"/>
                  </a:ext>
                </a:extLst>
              </a:tr>
              <a:tr h="5061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strefa lubuska</a:t>
                      </a:r>
                      <a:endParaRPr lang="pl-PL" sz="16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76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r" fontAlgn="b"/>
                      <a:r>
                        <a:rPr kumimoji="0" lang="pl-P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366 824 </a:t>
                      </a:r>
                      <a:r>
                        <a:rPr lang="pl-PL" sz="180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zł</a:t>
                      </a:r>
                      <a:endParaRPr lang="pl-PL" sz="1800" b="0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281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020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33DF64-06A0-4BB1-AF50-ACC72A9D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accent6"/>
                </a:solidFill>
                <a:effectLst/>
              </a:rPr>
              <a:t>Działania kontrolne od kątem spalania odpadów w urządzeniach do tego nieprzeznaczonych czy spalania pozostałości z ogrodów </a:t>
            </a:r>
            <a:endParaRPr lang="pl-PL" sz="2400" dirty="0">
              <a:solidFill>
                <a:schemeClr val="accent6"/>
              </a:solidFill>
            </a:endParaRPr>
          </a:p>
        </p:txBody>
      </p:sp>
      <p:pic>
        <p:nvPicPr>
          <p:cNvPr id="4098" name="Picture 2" descr="Ruszyły kontrole przydomowych pieców">
            <a:extLst>
              <a:ext uri="{FF2B5EF4-FFF2-40B4-BE49-F238E27FC236}">
                <a16:creationId xmlns:a16="http://schemas.microsoft.com/office/drawing/2014/main" id="{27F0BCE7-D02F-4FDC-B397-BC7D60B8CB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37107" b="-2"/>
          <a:stretch/>
        </p:blipFill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CF22BF-5908-498E-BCE5-BA628818E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92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accent1"/>
                </a:solidFill>
              </a:rPr>
              <a:t>Wymagana liczba kontroli:</a:t>
            </a:r>
          </a:p>
          <a:p>
            <a:pPr marL="696912">
              <a:lnSpc>
                <a:spcPct val="150000"/>
              </a:lnSpc>
              <a:buSzPct val="74000"/>
              <a:buFont typeface="Wingdings" pitchFamily="2" charset="2"/>
              <a:buChar char="§"/>
            </a:pPr>
            <a:r>
              <a:rPr lang="pl-PL" sz="2000" dirty="0">
                <a:solidFill>
                  <a:schemeClr val="accent1"/>
                </a:solidFill>
                <a:effectLst/>
              </a:rPr>
              <a:t>Minimum 5 kontroli w ciągu roku na terenie gmin wiejskich</a:t>
            </a:r>
          </a:p>
          <a:p>
            <a:pPr marL="696912">
              <a:lnSpc>
                <a:spcPct val="150000"/>
              </a:lnSpc>
              <a:buSzPct val="74000"/>
              <a:buFont typeface="Wingdings" pitchFamily="2" charset="2"/>
              <a:buChar char="§"/>
            </a:pPr>
            <a:r>
              <a:rPr lang="pl-PL" sz="2000" dirty="0">
                <a:solidFill>
                  <a:schemeClr val="accent1"/>
                </a:solidFill>
                <a:effectLst/>
              </a:rPr>
              <a:t>Minimum 10 kontroli w ciągu roku na terenie gmin miejsko-wiejskich</a:t>
            </a:r>
          </a:p>
          <a:p>
            <a:pPr marL="696912">
              <a:lnSpc>
                <a:spcPct val="150000"/>
              </a:lnSpc>
              <a:buSzPct val="74000"/>
              <a:buFont typeface="Wingdings" pitchFamily="2" charset="2"/>
              <a:buChar char="§"/>
            </a:pPr>
            <a:r>
              <a:rPr lang="pl-PL" sz="2000" dirty="0">
                <a:solidFill>
                  <a:schemeClr val="accent1"/>
                </a:solidFill>
                <a:effectLst/>
              </a:rPr>
              <a:t>Minimum 50 kontroli w ciągu roku na terenie gmin miejskich</a:t>
            </a:r>
            <a:endParaRPr lang="pl-PL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30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B938E5-30F1-4FD3-A78C-3CC11462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chemeClr val="accent6"/>
                </a:solidFill>
                <a:effectLst/>
              </a:rPr>
              <a:t>Działania kontrolne od kątem spalania odpadów w urządzeniach do tego nieprzeznaczonych czy spalania pozostałości z ogrodów 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64526D-7ACF-423B-AD16-DBA184D6F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6388" y="1648293"/>
            <a:ext cx="7231224" cy="4082759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Działania kontrolne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od kątem spalania odpadów w urządzeniach do tego nieprzeznaczonych czy spalania pozostałości z ogrodów przeprowadzono w: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100% w Gorzowie Wielkopolskim (70 kontrole),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44% w Zielonej Górze ( 31 kontroli),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192% w strefie lubuskiej (1702) ale tylko w 40 gminach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051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2" y="0"/>
            <a:ext cx="8512276" cy="850106"/>
          </a:xfrm>
        </p:spPr>
        <p:txBody>
          <a:bodyPr/>
          <a:lstStyle/>
          <a:p>
            <a:pPr algn="ctr"/>
            <a:r>
              <a:rPr lang="pl-PL" sz="2000" b="1" dirty="0"/>
              <a:t>Wymagany efekt realizacji działań wynikający z Programów ochrony powietrza dla stref województwa lubuskiego</a:t>
            </a:r>
          </a:p>
        </p:txBody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E32EE86A-FFDA-4C70-BAF6-8A661D718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946854"/>
              </p:ext>
            </p:extLst>
          </p:nvPr>
        </p:nvGraphicFramePr>
        <p:xfrm>
          <a:off x="475543" y="1379136"/>
          <a:ext cx="8312036" cy="4516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6839">
                  <a:extLst>
                    <a:ext uri="{9D8B030D-6E8A-4147-A177-3AD203B41FA5}">
                      <a16:colId xmlns:a16="http://schemas.microsoft.com/office/drawing/2014/main" val="3448965959"/>
                    </a:ext>
                  </a:extLst>
                </a:gridCol>
                <a:gridCol w="1507025">
                  <a:extLst>
                    <a:ext uri="{9D8B030D-6E8A-4147-A177-3AD203B41FA5}">
                      <a16:colId xmlns:a16="http://schemas.microsoft.com/office/drawing/2014/main" val="140451875"/>
                    </a:ext>
                  </a:extLst>
                </a:gridCol>
                <a:gridCol w="1778477">
                  <a:extLst>
                    <a:ext uri="{9D8B030D-6E8A-4147-A177-3AD203B41FA5}">
                      <a16:colId xmlns:a16="http://schemas.microsoft.com/office/drawing/2014/main" val="3233680634"/>
                    </a:ext>
                  </a:extLst>
                </a:gridCol>
                <a:gridCol w="2199695">
                  <a:extLst>
                    <a:ext uri="{9D8B030D-6E8A-4147-A177-3AD203B41FA5}">
                      <a16:colId xmlns:a16="http://schemas.microsoft.com/office/drawing/2014/main" val="3191936399"/>
                    </a:ext>
                  </a:extLst>
                </a:gridCol>
              </a:tblGrid>
              <a:tr h="5334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effectLst/>
                        </a:rPr>
                        <a:t>Nazwa i kod działania naprawczego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Osiągnięty efekt rzeczowy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/>
                </a:tc>
                <a:extLst>
                  <a:ext uri="{0D108BD9-81ED-4DB2-BD59-A6C34878D82A}">
                    <a16:rowId xmlns:a16="http://schemas.microsoft.com/office/drawing/2014/main" val="721904819"/>
                  </a:ext>
                </a:extLst>
              </a:tr>
              <a:tr h="46345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Gorzów Wielkopolski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Zielona Góra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lubuska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194665"/>
                  </a:ext>
                </a:extLst>
              </a:tr>
              <a:tr h="120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Obniżenie emisji z indywidualnych systemów grzewczych w wyniku eliminacji </a:t>
                      </a:r>
                      <a:r>
                        <a:rPr lang="pl-PL" sz="1200" dirty="0" err="1">
                          <a:effectLst/>
                        </a:rPr>
                        <a:t>niskosprawnych</a:t>
                      </a:r>
                      <a:r>
                        <a:rPr lang="pl-PL" sz="1200" dirty="0">
                          <a:effectLst/>
                        </a:rPr>
                        <a:t> urządzeń na paliwa stałe (PL0801_ZSO)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35 661 m</a:t>
                      </a:r>
                      <a:r>
                        <a:rPr lang="pl-PL" sz="1400" b="1" baseline="3000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(273%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22 137 </a:t>
                      </a: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pl-PL" sz="1400" b="1" baseline="3000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aseline="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(37%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149 237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(31,73%)</a:t>
                      </a:r>
                      <a:endParaRPr lang="pl-PL" sz="1400" baseline="0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55504"/>
                  </a:ext>
                </a:extLst>
              </a:tr>
              <a:tr h="1199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Działania promocyjne i edukacyjne (ulotki, imprezy, akcje szkolne, audycje, konferencje) oraz informacyjne i szkoleniowe (PL0801_EE),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 kampania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kampanii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(800%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396</a:t>
                      </a: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(495%)</a:t>
                      </a:r>
                      <a:endParaRPr lang="pl-PL" sz="1400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5829"/>
                  </a:ext>
                </a:extLst>
              </a:tr>
              <a:tr h="1104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200" dirty="0">
                          <a:effectLst/>
                        </a:rPr>
                        <a:t>Prowadzenie kontroli przestrzegania przepisów ograniczających używanie paliw lub urządzeń do celów grzewczych oraz zakazu spalania odpadów (PL0801_KPP).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70 kontrole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b="1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kontroli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4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(44% efektu)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1702</a:t>
                      </a: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6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(w 40 gminach)</a:t>
                      </a:r>
                      <a:endParaRPr lang="pl-PL" sz="1400" b="0" dirty="0">
                        <a:solidFill>
                          <a:schemeClr val="accent4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1725"/>
                  </a:ext>
                </a:extLst>
              </a:tr>
            </a:tbl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0F1E917-DDA4-4F96-9AEC-BCC69869AB9A}"/>
              </a:ext>
            </a:extLst>
          </p:cNvPr>
          <p:cNvSpPr txBox="1">
            <a:spLocks/>
          </p:cNvSpPr>
          <p:nvPr/>
        </p:nvSpPr>
        <p:spPr>
          <a:xfrm>
            <a:off x="356421" y="5059345"/>
            <a:ext cx="8229600" cy="4195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73514DA8-7E33-47D3-A7CA-59E88C5F83EB}"/>
              </a:ext>
            </a:extLst>
          </p:cNvPr>
          <p:cNvSpPr txBox="1">
            <a:spLocks/>
          </p:cNvSpPr>
          <p:nvPr/>
        </p:nvSpPr>
        <p:spPr>
          <a:xfrm>
            <a:off x="457200" y="4064441"/>
            <a:ext cx="8229600" cy="9949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767C4012-A2C5-F94A-7B3F-C4E4F1DE14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095728"/>
                  </p:ext>
                </p:extLst>
              </p:nvPr>
            </p:nvGraphicFramePr>
            <p:xfrm>
              <a:off x="-3298371" y="1727330"/>
              <a:ext cx="2286000" cy="1714500"/>
            </p:xfrm>
            <a:graphic>
              <a:graphicData uri="http://schemas.microsoft.com/office/powerpoint/2016/slidezoom">
                <pslz:sldZm>
                  <pslz:sldZmObj sldId="587" cId="1353117211">
                    <pslz:zmPr id="{0CFC6B6D-4F10-4AAF-B778-449D53775AC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67C4012-A2C5-F94A-7B3F-C4E4F1DE14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98371" y="172733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3117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1" y="101544"/>
            <a:ext cx="8229600" cy="850106"/>
          </a:xfrm>
        </p:spPr>
        <p:txBody>
          <a:bodyPr/>
          <a:lstStyle/>
          <a:p>
            <a:pPr algn="ctr"/>
            <a:r>
              <a:rPr lang="pl-PL" sz="2800" b="1" dirty="0"/>
              <a:t>Programy ochrony powietrza dla województwa lubuskiego - PDK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F253A8B-0971-488D-9DFC-D27C84DD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7141"/>
            <a:ext cx="8229600" cy="3314375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 działań krótkoterminowych dla strefy lubuskiej</a:t>
            </a:r>
          </a:p>
          <a:p>
            <a:pPr marL="0" indent="0" algn="just">
              <a:buNone/>
            </a:pPr>
            <a:r>
              <a:rPr lang="pl-PL" sz="2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Poziomy ostrzegania:</a:t>
            </a:r>
          </a:p>
          <a:p>
            <a:pPr marL="0" indent="0" algn="just">
              <a:buNone/>
            </a:pPr>
            <a:r>
              <a:rPr lang="pl-PL" sz="2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1 – ostrzeżenie dotyczące ryzyka lub przekroczenia poziomów dopuszczalnych lub docelowych zanieczyszczeń w powietrzu;</a:t>
            </a:r>
          </a:p>
          <a:p>
            <a:pPr marL="0" indent="0" algn="just">
              <a:buNone/>
            </a:pPr>
            <a:r>
              <a:rPr lang="pl-PL" sz="2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2 – dotyczący wystąpienia przekroczenia poziomu informowania społeczeństwa lub ryzyka wystąpienia przekroczenia poziomu informowania dla pyłu PM10 w powietrzu;</a:t>
            </a:r>
          </a:p>
          <a:p>
            <a:pPr marL="0" indent="0" algn="just">
              <a:buNone/>
            </a:pPr>
            <a:r>
              <a:rPr lang="pl-PL" sz="2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3 – dotyczący wystąpienia przekroczenia poziomu alarmowego lub ryzyka wystąpienia przekroczenia poziomu alarmowego dla pyłu zawieszonego PM10 w powietrzu.</a:t>
            </a:r>
          </a:p>
          <a:p>
            <a:pPr marL="0" indent="0" algn="just">
              <a:buNone/>
            </a:pPr>
            <a:endParaRPr lang="pl-PL" sz="200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64D32D1-D62E-474C-8861-B95DAC5F4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471014"/>
              </p:ext>
            </p:extLst>
          </p:nvPr>
        </p:nvGraphicFramePr>
        <p:xfrm>
          <a:off x="527870" y="4582049"/>
          <a:ext cx="8158929" cy="1225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2077">
                  <a:extLst>
                    <a:ext uri="{9D8B030D-6E8A-4147-A177-3AD203B41FA5}">
                      <a16:colId xmlns:a16="http://schemas.microsoft.com/office/drawing/2014/main" val="2624164617"/>
                    </a:ext>
                  </a:extLst>
                </a:gridCol>
                <a:gridCol w="1779581">
                  <a:extLst>
                    <a:ext uri="{9D8B030D-6E8A-4147-A177-3AD203B41FA5}">
                      <a16:colId xmlns:a16="http://schemas.microsoft.com/office/drawing/2014/main" val="3113902012"/>
                    </a:ext>
                  </a:extLst>
                </a:gridCol>
                <a:gridCol w="1289442">
                  <a:extLst>
                    <a:ext uri="{9D8B030D-6E8A-4147-A177-3AD203B41FA5}">
                      <a16:colId xmlns:a16="http://schemas.microsoft.com/office/drawing/2014/main" val="1099776474"/>
                    </a:ext>
                  </a:extLst>
                </a:gridCol>
                <a:gridCol w="4007829">
                  <a:extLst>
                    <a:ext uri="{9D8B030D-6E8A-4147-A177-3AD203B41FA5}">
                      <a16:colId xmlns:a16="http://schemas.microsoft.com/office/drawing/2014/main" val="3551701346"/>
                    </a:ext>
                  </a:extLst>
                </a:gridCol>
              </a:tblGrid>
              <a:tr h="486364"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l-PL" sz="900">
                          <a:effectLst/>
                        </a:rPr>
                        <a:t>Poziom</a:t>
                      </a:r>
                      <a:endParaRPr lang="pl-PL" sz="8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l-PL" sz="900">
                          <a:effectLst/>
                        </a:rPr>
                        <a:t>Kolor oznaczenia</a:t>
                      </a:r>
                      <a:endParaRPr lang="pl-PL" sz="8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l-PL" sz="900">
                          <a:effectLst/>
                        </a:rPr>
                        <a:t>Rodzaj informacji</a:t>
                      </a:r>
                      <a:endParaRPr lang="pl-PL" sz="8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l-PL" sz="900">
                          <a:effectLst/>
                        </a:rPr>
                        <a:t>Rodzaj działań</a:t>
                      </a:r>
                      <a:endParaRPr lang="pl-PL" sz="8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023820"/>
                  </a:ext>
                </a:extLst>
              </a:tr>
              <a:tr h="24635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Poziom 1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>
                          <a:solidFill>
                            <a:srgbClr val="111111"/>
                          </a:solidFill>
                          <a:effectLst/>
                        </a:rPr>
                        <a:t>Stan umiarkowany</a:t>
                      </a:r>
                      <a:endParaRPr lang="pl-PL" sz="85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Ostrzeżenie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informacyjne, edukacyjne, ostrzegawcze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596771"/>
                  </a:ext>
                </a:extLst>
              </a:tr>
              <a:tr h="24635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Poziom 2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Stan dostateczny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Alarm I stopnia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informacyjne, ostrzegawcze, operacyjne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075462"/>
                  </a:ext>
                </a:extLst>
              </a:tr>
              <a:tr h="246352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Poziom 3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Stan zły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>
                          <a:solidFill>
                            <a:srgbClr val="111111"/>
                          </a:solidFill>
                          <a:effectLst/>
                        </a:rPr>
                        <a:t>Alarm II stopnia</a:t>
                      </a:r>
                      <a:endParaRPr lang="pl-PL" sz="85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900" dirty="0">
                          <a:solidFill>
                            <a:srgbClr val="111111"/>
                          </a:solidFill>
                          <a:effectLst/>
                        </a:rPr>
                        <a:t>informacyjne, ostrzegawcze, operacyjne</a:t>
                      </a:r>
                      <a:endParaRPr lang="pl-PL" sz="850" dirty="0">
                        <a:solidFill>
                          <a:srgbClr val="11111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80" marR="431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206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31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1" y="101544"/>
            <a:ext cx="8229600" cy="850106"/>
          </a:xfrm>
        </p:spPr>
        <p:txBody>
          <a:bodyPr/>
          <a:lstStyle/>
          <a:p>
            <a:pPr algn="ctr"/>
            <a:r>
              <a:rPr lang="pl-PL" sz="2800" b="1"/>
              <a:t>Programy </a:t>
            </a:r>
            <a:r>
              <a:rPr lang="pl-PL" sz="2800" b="1" dirty="0"/>
              <a:t>ochrony powietrza dla województwa lubuskiego - PDK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F253A8B-0971-488D-9DFC-D27C84DDB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7141"/>
            <a:ext cx="8229600" cy="4851773"/>
          </a:xfrm>
        </p:spPr>
        <p:txBody>
          <a:bodyPr/>
          <a:lstStyle/>
          <a:p>
            <a:pPr marL="0" indent="0" algn="just">
              <a:buNone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Plan działań krótkoterminowych dla strefy lubuskiej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Warunki ogłaszania poziomów: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rgbClr val="FFFF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1 – ryzyka przekroczenia poziomów dopuszczalnych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;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2 – ryzyka przekroczenia poziomów informowania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;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Poziom 3 – ryzyka przekroczenia poziomów alarmowych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;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Działania:</a:t>
            </a:r>
          </a:p>
          <a:p>
            <a:pPr lvl="1" algn="just"/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Informacyjne</a:t>
            </a:r>
          </a:p>
          <a:p>
            <a:pPr lvl="1" algn="just"/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Ostrzegawcze</a:t>
            </a:r>
          </a:p>
          <a:p>
            <a:pPr lvl="1" algn="just"/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Operacyjne</a:t>
            </a:r>
          </a:p>
          <a:p>
            <a:pPr lvl="1" algn="just"/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Organizacyjne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Przykłady: Informacja o zagrożeniu złą jakością powietrza (informacyjne), Zalecenie ograniczenia długotrwałego przebywania na otwartej przestrzeni (ostrzegawcze), Zakaz korzystania z kominków, jeśli nie służą do ogrzewania budynków (operacyjne), Zbudowanie i aktualizacja bieżąca bazy danych o jednostkach oświatowych, opiekuńczych i opieki zdrowotnej (organizacyjne)</a:t>
            </a:r>
          </a:p>
        </p:txBody>
      </p:sp>
    </p:spTree>
    <p:extLst>
      <p:ext uri="{BB962C8B-B14F-4D97-AF65-F5344CB8AC3E}">
        <p14:creationId xmlns:p14="http://schemas.microsoft.com/office/powerpoint/2010/main" val="3133690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000B16-0386-3CDF-359E-472F1347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Ostrzeżenia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0D6E4B-F117-E333-8B2B-85628192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56" y="1182762"/>
            <a:ext cx="8229600" cy="50531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600" dirty="0"/>
              <a:t>Powiat sulęciński: Powiadomienie GIOŚ o ryzyku wystąpienia przekroczenia poziomu docelowego substancji w powietrzu - średniorocznego poziomu docelowego (1 </a:t>
            </a:r>
            <a:r>
              <a:rPr lang="pl-PL" sz="1600" dirty="0" err="1"/>
              <a:t>ng</a:t>
            </a:r>
            <a:r>
              <a:rPr lang="pl-PL" sz="1600" dirty="0"/>
              <a:t>/m3) dla benzo(a)pirenu w pyle zawieszonym PM10 przewidywany czas 25.04.2022- do 31.12.2022 r. w okresie grzewczym,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600" dirty="0"/>
              <a:t>Powiat wschowski  Alert GIOŚ o ryzyku wystąpienia przekroczenia średniodobowego poziomu dopuszczalnego (ponad 35 dni ze stężeniem powyżej 50 μg/m3) dla pyłu zawieszonego PM10 w powietrzu. Alert dotyczy Wschowy, Nowej Soli oraz Gorzowa Wielkopolskiego w dniach od 21.02.2022 r. do dnia 31.12.2022 r. oraz o ryzyku wystąpienia przekroczenia średniorocznego poziomu docelowego (1 ng/m3) dla benzoalfapirenu w pyle zawieszonym PM10 w dniach od 25.04.2022 r. do 31.12.2022 r. "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1600" dirty="0"/>
              <a:t>Powiat strzelecko-drezdenecki ostrzeżenie z WCZK dotyczące. ryzyka wystąpienia przekroczenia średniorocznego poziomu docelowego (1 ng/m3) benzo(a)pirenu w pyle zawieszonym PM10.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l-PL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/>
              <a:t>Informacje zamieszczono na odpowiednich stronach internetowych JST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040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dirty="0"/>
              <a:t>Sprawozdania dotyczą Programów ochrony powietrza dla trzech stref województwa lubuskiego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532" y="2139885"/>
            <a:ext cx="8229600" cy="2271859"/>
          </a:xfrm>
        </p:spPr>
        <p:txBody>
          <a:bodyPr/>
          <a:lstStyle/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Programy Ochrony Powietrza zostały uchwalone przez Sejmik Województwa Lubuskiego w dniu 7 września 2020 roku</a:t>
            </a:r>
          </a:p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dotyczą 3 stref oceny jakości powietrza znajdujących się w województwie lubuskim: </a:t>
            </a:r>
          </a:p>
          <a:p>
            <a:pPr marL="628650" indent="-274638"/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strefy miasto Zielona Góra (Uchwała nr XXII/324/20), </a:t>
            </a:r>
          </a:p>
          <a:p>
            <a:pPr marL="628650" indent="-274638"/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strefy miasto Gorzów Wielkopolski (Uchwała nr XXII/325/20) oraz </a:t>
            </a:r>
          </a:p>
          <a:p>
            <a:pPr marL="628650" indent="-274638"/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strefy lubuskiej (Uchwała nr XXII/323/20)</a:t>
            </a:r>
          </a:p>
          <a:p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 sprawozdaniach ujęto działania realizowane w roku 2022</a:t>
            </a:r>
          </a:p>
          <a:p>
            <a:pPr marL="628650" indent="-274638"/>
            <a:endParaRPr lang="pl-PL" sz="20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850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82F30B5-8DEB-4F36-A923-8BB67764433D}"/>
              </a:ext>
            </a:extLst>
          </p:cNvPr>
          <p:cNvSpPr txBox="1"/>
          <p:nvPr/>
        </p:nvSpPr>
        <p:spPr>
          <a:xfrm>
            <a:off x="2164563" y="2541015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Dziękujemy za uwagę</a:t>
            </a:r>
          </a:p>
        </p:txBody>
      </p:sp>
      <p:pic>
        <p:nvPicPr>
          <p:cNvPr id="5" name="Obraz 4" descr="Obraz zawierający znak, zewnętrzne, ulica, rysunek&#10;&#10;Opis wygenerowany automatycznie">
            <a:extLst>
              <a:ext uri="{FF2B5EF4-FFF2-40B4-BE49-F238E27FC236}">
                <a16:creationId xmlns:a16="http://schemas.microsoft.com/office/drawing/2014/main" id="{834E9D97-735C-44DC-8576-D10C1CD55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7626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1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856" y="149468"/>
            <a:ext cx="8229600" cy="850106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Sprawozdania zawierają informacje o: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6856" y="1354068"/>
            <a:ext cx="8507288" cy="4004513"/>
          </a:xfrm>
        </p:spPr>
        <p:txBody>
          <a:bodyPr lIns="91440" tIns="45720" rIns="91440" bIns="45720" anchor="t"/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4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założeniach Programów Ochrony Powietrza dla poszczególnych stref wraz </a:t>
            </a:r>
            <a:b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 planami działań krótkoterminowych,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4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zakresie rzeczowym podjętych działań na obszarze stref i wynikającym z tego ograniczeniu emisji substancji do powietrza,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4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</a:rPr>
              <a:t>stanie zaawansowania realizacji zadań,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4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środkach finansowych poniesionych na realizację przedsięwzięć,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1400"/>
              </a:spcAft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przebiegu realizacji Planów działań krótkoterminowych będących integralną częścią Programów ochrony powietrza.</a:t>
            </a:r>
          </a:p>
          <a:p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91840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1" y="101544"/>
            <a:ext cx="8229600" cy="85010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Monitorowanie realizacji Programów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1C96BA89-F836-4F39-8940-51A8CDB1C12F}"/>
              </a:ext>
            </a:extLst>
          </p:cNvPr>
          <p:cNvSpPr txBox="1">
            <a:spLocks/>
          </p:cNvSpPr>
          <p:nvPr/>
        </p:nvSpPr>
        <p:spPr>
          <a:xfrm>
            <a:off x="457200" y="1628012"/>
            <a:ext cx="8229600" cy="243495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Starostowie, prezydenci miast, burmistrzowie i wójtowie zobowiązani są do sporządzania sprawozdań z realizacji działań naprawczych wskazanych w Programie </a:t>
            </a:r>
            <a:b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 danym roku za rok poprzedni i ich przekazywania w terminie do 15 lutego</a:t>
            </a:r>
            <a:r>
              <a:rPr lang="pl-PL" sz="1800" b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każdego roku Zarządowi Województwa Lubuskiego.</a:t>
            </a:r>
          </a:p>
          <a:p>
            <a:pPr marL="0" indent="0" algn="just">
              <a:buNone/>
            </a:pPr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 dnia 3 marca do Urzędu wpłynęły:</a:t>
            </a:r>
          </a:p>
          <a:p>
            <a:pPr algn="just"/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Sprawozdanie z realizacji działań prowadzonych w mieście Gorzów Wielkopolski,</a:t>
            </a:r>
          </a:p>
          <a:p>
            <a:pPr algn="just"/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Sprawozdanie z realizacji działań prowadzonych w mieście Zielona Góra,</a:t>
            </a:r>
          </a:p>
          <a:p>
            <a:pPr algn="just"/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Sprawozdania od 82 gmin i 12 starostw strefy lubuskiej.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0F1E917-DDA4-4F96-9AEC-BCC69869AB9A}"/>
              </a:ext>
            </a:extLst>
          </p:cNvPr>
          <p:cNvSpPr txBox="1">
            <a:spLocks/>
          </p:cNvSpPr>
          <p:nvPr/>
        </p:nvSpPr>
        <p:spPr>
          <a:xfrm>
            <a:off x="356421" y="5059345"/>
            <a:ext cx="8229600" cy="4195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9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1" y="101544"/>
            <a:ext cx="8229600" cy="850106"/>
          </a:xfrm>
        </p:spPr>
        <p:txBody>
          <a:bodyPr/>
          <a:lstStyle/>
          <a:p>
            <a:pPr algn="ctr"/>
            <a:r>
              <a:rPr lang="pl-PL" sz="2400" b="1" dirty="0"/>
              <a:t>Działania naprawcze wynikające z Programów ochrony powietrza dla stref województwa lubuskiego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5674ADFE-7FFA-4D74-A890-56F7FFD9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5146"/>
            <a:ext cx="8229600" cy="643509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Harmonogram realizacji działań, wraz z szacunkowymi kosztami, wskaźnikami i efektem ekologicznym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1C96BA89-F836-4F39-8940-51A8CDB1C12F}"/>
              </a:ext>
            </a:extLst>
          </p:cNvPr>
          <p:cNvSpPr txBox="1">
            <a:spLocks/>
          </p:cNvSpPr>
          <p:nvPr/>
        </p:nvSpPr>
        <p:spPr>
          <a:xfrm>
            <a:off x="457200" y="1798655"/>
            <a:ext cx="8229600" cy="39866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Obniżenie emisji z indywidualnych systemów grzewczych w wyniku eliminacji </a:t>
            </a:r>
            <a:r>
              <a:rPr lang="pl-PL" sz="1800" dirty="0" err="1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niskosprawnych</a:t>
            </a:r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urządzeń na paliwa stałe;</a:t>
            </a:r>
          </a:p>
          <a:p>
            <a:pPr marL="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podłączenie do sieci ciepłowniczej lub wymiana na kotły zasilane gazem ziemnym, olejem opałowym, energią elektryczną, kotły na paliwo stałe spełniające wymagania </a:t>
            </a:r>
            <a:r>
              <a:rPr lang="pl-PL" sz="1800" i="1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ekoprojektu</a:t>
            </a:r>
            <a:r>
              <a:rPr lang="pl-PL" sz="1800" i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odnawialne źródła energii;</a:t>
            </a:r>
          </a:p>
          <a:p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Działania promocyjne i edukacyjne (ulotki, imprezy, akcje szkolne, audycje, konferencje) oraz informacyjne i szkoleniowe;</a:t>
            </a:r>
          </a:p>
          <a:p>
            <a:pPr marL="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 najmniej 1 akcja w każdej gminie</a:t>
            </a:r>
          </a:p>
          <a:p>
            <a:r>
              <a:rPr lang="pl-PL" sz="1800" dirty="0">
                <a:solidFill>
                  <a:schemeClr val="accent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Prowadzenie kontroli przestrzegania przepisów ograniczających używanie paliw lub urządzeń do celów grzewczych oraz zakazu spalania odpadów;</a:t>
            </a:r>
          </a:p>
          <a:p>
            <a:pPr marL="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Dotyczy w szczególności przestrzegania zakazu spalania odpadów oraz wypalania łąk. </a:t>
            </a:r>
          </a:p>
          <a:p>
            <a:pPr marL="0" indent="0">
              <a:buNone/>
            </a:pPr>
            <a:r>
              <a:rPr lang="pl-PL" sz="1800" i="1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Ilość kontroli: co najmniej 5 (gminy wiejskie), 10 (miejsko-wiejskie), 50 (miejskie), 70 (m. Zielona Góra oraz m. Gorzów Wielkopolski)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0F1E917-DDA4-4F96-9AEC-BCC69869AB9A}"/>
              </a:ext>
            </a:extLst>
          </p:cNvPr>
          <p:cNvSpPr txBox="1">
            <a:spLocks/>
          </p:cNvSpPr>
          <p:nvPr/>
        </p:nvSpPr>
        <p:spPr>
          <a:xfrm>
            <a:off x="356421" y="5059345"/>
            <a:ext cx="8229600" cy="4195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DC5B01A0-6B4C-44BC-B65A-F9EFCCBD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1" y="101544"/>
            <a:ext cx="8512276" cy="850106"/>
          </a:xfrm>
        </p:spPr>
        <p:txBody>
          <a:bodyPr/>
          <a:lstStyle/>
          <a:p>
            <a:pPr algn="ctr"/>
            <a:r>
              <a:rPr lang="pl-PL" sz="2000" b="1" dirty="0"/>
              <a:t>Wymagany efekt realizacji działań wynikający z Programów ochrony powietrza dla stref województwa lubuskiego</a:t>
            </a:r>
          </a:p>
        </p:txBody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E32EE86A-FFDA-4C70-BAF6-8A661D718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705329"/>
              </p:ext>
            </p:extLst>
          </p:nvPr>
        </p:nvGraphicFramePr>
        <p:xfrm>
          <a:off x="398206" y="1245162"/>
          <a:ext cx="8428705" cy="4335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6517">
                  <a:extLst>
                    <a:ext uri="{9D8B030D-6E8A-4147-A177-3AD203B41FA5}">
                      <a16:colId xmlns:a16="http://schemas.microsoft.com/office/drawing/2014/main" val="3448965959"/>
                    </a:ext>
                  </a:extLst>
                </a:gridCol>
                <a:gridCol w="1528177">
                  <a:extLst>
                    <a:ext uri="{9D8B030D-6E8A-4147-A177-3AD203B41FA5}">
                      <a16:colId xmlns:a16="http://schemas.microsoft.com/office/drawing/2014/main" val="140451875"/>
                    </a:ext>
                  </a:extLst>
                </a:gridCol>
                <a:gridCol w="1803440">
                  <a:extLst>
                    <a:ext uri="{9D8B030D-6E8A-4147-A177-3AD203B41FA5}">
                      <a16:colId xmlns:a16="http://schemas.microsoft.com/office/drawing/2014/main" val="3233680634"/>
                    </a:ext>
                  </a:extLst>
                </a:gridCol>
                <a:gridCol w="2230571">
                  <a:extLst>
                    <a:ext uri="{9D8B030D-6E8A-4147-A177-3AD203B41FA5}">
                      <a16:colId xmlns:a16="http://schemas.microsoft.com/office/drawing/2014/main" val="3191936399"/>
                    </a:ext>
                  </a:extLst>
                </a:gridCol>
              </a:tblGrid>
              <a:tr h="53553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050" dirty="0">
                          <a:effectLst/>
                          <a:latin typeface="+mn-lt"/>
                        </a:rPr>
                        <a:t>Nazwa i kod działania naprawczego</a:t>
                      </a:r>
                      <a:endParaRPr lang="pl-PL" sz="105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Wymagany efekt rzeczowy</a:t>
                      </a:r>
                      <a:endParaRPr lang="pl-PL" sz="10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/>
                </a:tc>
                <a:extLst>
                  <a:ext uri="{0D108BD9-81ED-4DB2-BD59-A6C34878D82A}">
                    <a16:rowId xmlns:a16="http://schemas.microsoft.com/office/drawing/2014/main" val="721904819"/>
                  </a:ext>
                </a:extLst>
              </a:tr>
              <a:tr h="46523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400" dirty="0">
                          <a:effectLst/>
                        </a:rPr>
                        <a:t>Nazwa i kod działania naprawczego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Gorzów Wielkopolski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Zielona Góra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 lubuska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194665"/>
                  </a:ext>
                </a:extLst>
              </a:tr>
              <a:tr h="1178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050" dirty="0">
                          <a:effectLst/>
                          <a:latin typeface="+mn-lt"/>
                        </a:rPr>
                        <a:t>Obniżenie emisji z indywidualnych systemów grzewczych w wyniku eliminacji </a:t>
                      </a:r>
                      <a:r>
                        <a:rPr lang="pl-PL" sz="1050" dirty="0" err="1">
                          <a:effectLst/>
                          <a:latin typeface="+mn-lt"/>
                        </a:rPr>
                        <a:t>niskosprawnych</a:t>
                      </a:r>
                      <a:r>
                        <a:rPr lang="pl-PL" sz="1050" dirty="0">
                          <a:effectLst/>
                          <a:latin typeface="+mn-lt"/>
                        </a:rPr>
                        <a:t> urządzeń na paliwa stałe (PL0801_ZSO)</a:t>
                      </a:r>
                      <a:endParaRPr lang="pl-PL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13 065 m</a:t>
                      </a:r>
                      <a:r>
                        <a:rPr lang="pl-PL" sz="1050" baseline="3000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pl-PL" sz="105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59 500 </a:t>
                      </a: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pl-PL" sz="1050" baseline="3000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pl-PL" sz="105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470 320 </a:t>
                      </a: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pl-PL" sz="1050" baseline="3000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pl-PL" sz="105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55504"/>
                  </a:ext>
                </a:extLst>
              </a:tr>
              <a:tr h="1047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050" dirty="0">
                          <a:effectLst/>
                          <a:latin typeface="+mn-lt"/>
                        </a:rPr>
                        <a:t>Działania promocyjne i edukacyjne  oraz informacyjne i szkoleniowe (PL0801_EE),</a:t>
                      </a:r>
                      <a:endParaRPr lang="pl-PL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 kampania</a:t>
                      </a:r>
                      <a:endParaRPr lang="pl-PL" sz="105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kampania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kampania w gminie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45829"/>
                  </a:ext>
                </a:extLst>
              </a:tr>
              <a:tr h="1108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050" dirty="0">
                          <a:effectLst/>
                          <a:latin typeface="+mn-lt"/>
                        </a:rPr>
                        <a:t>Prowadzenie kontroli przestrzegania przepisów ograniczających używanie paliw lub urządzeń do celów grzewczych oraz zakazu spalania odpadów (PL0801_KPP).</a:t>
                      </a:r>
                      <a:endParaRPr lang="pl-PL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70 kontroli</a:t>
                      </a:r>
                      <a:endParaRPr lang="pl-PL" sz="1050" dirty="0">
                        <a:solidFill>
                          <a:schemeClr val="accent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kontroli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w gminach miejskich</a:t>
                      </a:r>
                    </a:p>
                    <a:p>
                      <a:pPr marL="171450" indent="-171450" algn="ctr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w gminach miejsko-wiejskich</a:t>
                      </a:r>
                    </a:p>
                    <a:p>
                      <a:pPr marL="171450" indent="-171450" algn="ctr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l-PL" sz="105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w gminach wiejskich</a:t>
                      </a:r>
                    </a:p>
                  </a:txBody>
                  <a:tcPr marL="29013" marR="290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1725"/>
                  </a:ext>
                </a:extLst>
              </a:tr>
            </a:tbl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0F1E917-DDA4-4F96-9AEC-BCC69869AB9A}"/>
              </a:ext>
            </a:extLst>
          </p:cNvPr>
          <p:cNvSpPr txBox="1">
            <a:spLocks/>
          </p:cNvSpPr>
          <p:nvPr/>
        </p:nvSpPr>
        <p:spPr>
          <a:xfrm>
            <a:off x="356421" y="5059345"/>
            <a:ext cx="8229600" cy="4195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73514DA8-7E33-47D3-A7CA-59E88C5F83EB}"/>
              </a:ext>
            </a:extLst>
          </p:cNvPr>
          <p:cNvSpPr txBox="1">
            <a:spLocks/>
          </p:cNvSpPr>
          <p:nvPr/>
        </p:nvSpPr>
        <p:spPr>
          <a:xfrm>
            <a:off x="457200" y="4064441"/>
            <a:ext cx="8229600" cy="9949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Calibri" pitchFamily="34" charset="0"/>
              <a:buChar char="•"/>
              <a:defRPr sz="32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8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•"/>
              <a:defRPr sz="24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–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A000"/>
              </a:buClr>
              <a:buFont typeface="Arial" pitchFamily="34" charset="0"/>
              <a:buChar char="»"/>
              <a:defRPr sz="2000" kern="12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10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066AC-D040-4CDE-97F9-EC31F039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85" y="113335"/>
            <a:ext cx="8657617" cy="850226"/>
          </a:xfrm>
        </p:spPr>
        <p:txBody>
          <a:bodyPr lIns="91440" tIns="45720" rIns="91440" bIns="45720" anchor="t"/>
          <a:lstStyle/>
          <a:p>
            <a:pPr algn="ctr"/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Sprawozdanie z działań naprawczych</a:t>
            </a:r>
            <a:endParaRPr lang="pl-PL" sz="3200" dirty="0"/>
          </a:p>
        </p:txBody>
      </p:sp>
      <p:pic>
        <p:nvPicPr>
          <p:cNvPr id="7" name="Obraz 7" descr="Lupa przedstawiająca spadek wydajności">
            <a:extLst>
              <a:ext uri="{FF2B5EF4-FFF2-40B4-BE49-F238E27FC236}">
                <a16:creationId xmlns:a16="http://schemas.microsoft.com/office/drawing/2014/main" id="{1C98F000-4BEA-4552-B31D-794113C7E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699" y="1493714"/>
            <a:ext cx="6790602" cy="4239159"/>
          </a:xfrm>
        </p:spPr>
      </p:pic>
    </p:spTree>
    <p:extLst>
      <p:ext uri="{BB962C8B-B14F-4D97-AF65-F5344CB8AC3E}">
        <p14:creationId xmlns:p14="http://schemas.microsoft.com/office/powerpoint/2010/main" val="973247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066AC-D040-4CDE-97F9-EC31F039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74638"/>
            <a:ext cx="8385243" cy="1143000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90000"/>
              </a:lnSpc>
            </a:pPr>
            <a:r>
              <a:rPr lang="pl-PL" sz="2800" b="1" dirty="0">
                <a:solidFill>
                  <a:schemeClr val="accent6"/>
                </a:solidFill>
              </a:rPr>
              <a:t>Likwidacja i wymiana urządzeń grzewczych oraz termomodernizacja budynków</a:t>
            </a:r>
            <a:r>
              <a:rPr lang="pl-PL" sz="2800" dirty="0">
                <a:solidFill>
                  <a:schemeClr val="accent6"/>
                </a:solidFill>
              </a:rPr>
              <a:t>.</a:t>
            </a:r>
            <a:br>
              <a:rPr lang="pl-PL" sz="2800" dirty="0">
                <a:solidFill>
                  <a:schemeClr val="accent6"/>
                </a:solidFill>
                <a:cs typeface="Arial"/>
              </a:rPr>
            </a:br>
            <a:endParaRPr lang="pl-PL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3" descr="Trzy małe domy w kawałkach gry">
            <a:extLst>
              <a:ext uri="{FF2B5EF4-FFF2-40B4-BE49-F238E27FC236}">
                <a16:creationId xmlns:a16="http://schemas.microsoft.com/office/drawing/2014/main" id="{06E215F0-73B1-4E97-BB3C-83429E6A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13" y="1648747"/>
            <a:ext cx="6847288" cy="40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31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otyw pakietu Office">
  <a:themeElements>
    <a:clrScheme name="Niestandardowy 2">
      <a:dk1>
        <a:srgbClr val="808080"/>
      </a:dk1>
      <a:lt1>
        <a:sysClr val="window" lastClr="FFFFFF"/>
      </a:lt1>
      <a:dk2>
        <a:srgbClr val="1F497D"/>
      </a:dk2>
      <a:lt2>
        <a:srgbClr val="FFFFFF"/>
      </a:lt2>
      <a:accent1>
        <a:srgbClr val="FFA000"/>
      </a:accent1>
      <a:accent2>
        <a:srgbClr val="65C5C6"/>
      </a:accent2>
      <a:accent3>
        <a:srgbClr val="808080"/>
      </a:accent3>
      <a:accent4>
        <a:srgbClr val="003764"/>
      </a:accent4>
      <a:accent5>
        <a:srgbClr val="30A854"/>
      </a:accent5>
      <a:accent6>
        <a:srgbClr val="65C5C6"/>
      </a:accent6>
      <a:hlink>
        <a:srgbClr val="808080"/>
      </a:hlink>
      <a:folHlink>
        <a:srgbClr val="FFA00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iestandardowy 2">
    <a:dk1>
      <a:srgbClr val="808080"/>
    </a:dk1>
    <a:lt1>
      <a:sysClr val="window" lastClr="FFFFFF"/>
    </a:lt1>
    <a:dk2>
      <a:srgbClr val="1F497D"/>
    </a:dk2>
    <a:lt2>
      <a:srgbClr val="FFFFFF"/>
    </a:lt2>
    <a:accent1>
      <a:srgbClr val="FFA000"/>
    </a:accent1>
    <a:accent2>
      <a:srgbClr val="65C5C6"/>
    </a:accent2>
    <a:accent3>
      <a:srgbClr val="808080"/>
    </a:accent3>
    <a:accent4>
      <a:srgbClr val="003764"/>
    </a:accent4>
    <a:accent5>
      <a:srgbClr val="30A854"/>
    </a:accent5>
    <a:accent6>
      <a:srgbClr val="65C5C6"/>
    </a:accent6>
    <a:hlink>
      <a:srgbClr val="808080"/>
    </a:hlink>
    <a:folHlink>
      <a:srgbClr val="FFA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D095A5879194B8FED4AA18BDCE4AF" ma:contentTypeVersion="2" ma:contentTypeDescription="Create a new document." ma:contentTypeScope="" ma:versionID="fbbc6f9818db8ee06c5a91ebf8c4a63f">
  <xsd:schema xmlns:xsd="http://www.w3.org/2001/XMLSchema" xmlns:xs="http://www.w3.org/2001/XMLSchema" xmlns:p="http://schemas.microsoft.com/office/2006/metadata/properties" xmlns:ns2="495ee2fa-a826-4fce-bf31-69144e0ca840" targetNamespace="http://schemas.microsoft.com/office/2006/metadata/properties" ma:root="true" ma:fieldsID="11a1416ef18474b6d15467bb19f8749d" ns2:_="">
    <xsd:import namespace="495ee2fa-a826-4fce-bf31-69144e0ca8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ee2fa-a826-4fce-bf31-69144e0ca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897265-F2C0-4B1E-81C5-0C37CC7713A1}">
  <ds:schemaRefs>
    <ds:schemaRef ds:uri="495ee2fa-a826-4fce-bf31-69144e0ca8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F9AD2F0-72FA-4426-848A-BD246777E9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F04D9B-0F81-44F0-A10C-0B679CAC9D83}">
  <ds:schemaRefs>
    <ds:schemaRef ds:uri="495ee2fa-a826-4fce-bf31-69144e0ca8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2098</Words>
  <Application>Microsoft Office PowerPoint</Application>
  <PresentationFormat>Pokaz na ekranie (4:3)</PresentationFormat>
  <Paragraphs>318</Paragraphs>
  <Slides>30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Calibri</vt:lpstr>
      <vt:lpstr>Symbol</vt:lpstr>
      <vt:lpstr>Wingdings</vt:lpstr>
      <vt:lpstr>Motyw pakietu Office</vt:lpstr>
      <vt:lpstr>Prezentacja programu PowerPoint</vt:lpstr>
      <vt:lpstr>Podstawa prawna sporządzenia sprawozdania</vt:lpstr>
      <vt:lpstr>Sprawozdania dotyczą Programów ochrony powietrza dla trzech stref województwa lubuskiego</vt:lpstr>
      <vt:lpstr>Sprawozdania zawierają informacje o:</vt:lpstr>
      <vt:lpstr>Monitorowanie realizacji Programów</vt:lpstr>
      <vt:lpstr>Działania naprawcze wynikające z Programów ochrony powietrza dla stref województwa lubuskiego</vt:lpstr>
      <vt:lpstr>Wymagany efekt realizacji działań wynikający z Programów ochrony powietrza dla stref województwa lubuskiego</vt:lpstr>
      <vt:lpstr>Sprawozdanie z działań naprawczych</vt:lpstr>
      <vt:lpstr>Likwidacja i wymiana urządzeń grzewczych oraz termomodernizacja budynków. </vt:lpstr>
      <vt:lpstr>Stopień realizacji działań naprawczych- wymiana urządzeń grzewczych Gorzów Wielkopolski</vt:lpstr>
      <vt:lpstr>Stopień realizacji działań naprawczych- wymiana urządzeń grzewczych Gorzów Wielkopolski </vt:lpstr>
      <vt:lpstr>Stopień realizacji działań naprawczych- wymiana urządzeń grzewczych Gorzów Wielkopolski</vt:lpstr>
      <vt:lpstr>Stopień realizacji działań naprawczych- wymiana urządzeń grzewczych Zielona Góra</vt:lpstr>
      <vt:lpstr>Stopień realizacji działań naprawczych- wymiana urządzeń grzewczych Zielona Góra</vt:lpstr>
      <vt:lpstr>Stopień realizacji działań naprawczych- wymiana urządzeń grzewczych Zielona Góra</vt:lpstr>
      <vt:lpstr>Stopień realizacji działań naprawczych- wymiana urządzeń grzewczych strefa lubuska</vt:lpstr>
      <vt:lpstr>Stopień realizacji działań naprawczych- wymiana urządzeń grzewczych strefa lubuska</vt:lpstr>
      <vt:lpstr>Stopień realizacji działań naprawczych- wymiana urządzeń grzewczych  strefa lubuska  </vt:lpstr>
      <vt:lpstr>Wymiana urządzeń grzewczych – koszty w 2022 roku</vt:lpstr>
      <vt:lpstr>Działania edukacyjne i informacyjne w zakresie ochrony powietrza</vt:lpstr>
      <vt:lpstr>Działania edukacyjne i informacyjne w zakresie ochrony powietrza</vt:lpstr>
      <vt:lpstr>Działania edukacyjne i informacyjne w zakresie ochrony powietrza</vt:lpstr>
      <vt:lpstr>Działania edukacyjne i informacyjne w zakresie ochrony powietrza - koszty</vt:lpstr>
      <vt:lpstr>Działania kontrolne od kątem spalania odpadów w urządzeniach do tego nieprzeznaczonych czy spalania pozostałości z ogrodów </vt:lpstr>
      <vt:lpstr>Działania kontrolne od kątem spalania odpadów w urządzeniach do tego nieprzeznaczonych czy spalania pozostałości z ogrodów </vt:lpstr>
      <vt:lpstr>Wymagany efekt realizacji działań wynikający z Programów ochrony powietrza dla stref województwa lubuskiego</vt:lpstr>
      <vt:lpstr>Programy ochrony powietrza dla województwa lubuskiego - PDK</vt:lpstr>
      <vt:lpstr>Programy ochrony powietrza dla województwa lubuskiego - PDK</vt:lpstr>
      <vt:lpstr>Ostrzeżenia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Marta Borgul</dc:creator>
  <cp:keywords/>
  <dc:description/>
  <cp:lastModifiedBy>Adrianna Wachowicz</cp:lastModifiedBy>
  <cp:revision>68</cp:revision>
  <dcterms:created xsi:type="dcterms:W3CDTF">2021-01-19T12:39:56Z</dcterms:created>
  <dcterms:modified xsi:type="dcterms:W3CDTF">2023-03-23T07:17:46Z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0x010100D82D095A5879194B8FED4AA18BDCE4AF</vt:lpwstr>
  </property>
</Properties>
</file>